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8" r:id="rId4"/>
    <p:sldId id="257" r:id="rId5"/>
    <p:sldId id="259" r:id="rId6"/>
    <p:sldId id="261" r:id="rId7"/>
    <p:sldId id="272" r:id="rId8"/>
    <p:sldId id="280" r:id="rId9"/>
    <p:sldId id="270" r:id="rId10"/>
    <p:sldId id="274" r:id="rId11"/>
    <p:sldId id="275" r:id="rId12"/>
    <p:sldId id="276" r:id="rId13"/>
    <p:sldId id="279" r:id="rId14"/>
    <p:sldId id="278" r:id="rId15"/>
    <p:sldId id="260" r:id="rId16"/>
    <p:sldId id="271" r:id="rId17"/>
    <p:sldId id="267" r:id="rId18"/>
    <p:sldId id="262" r:id="rId19"/>
    <p:sldId id="264" r:id="rId20"/>
    <p:sldId id="265" r:id="rId21"/>
    <p:sldId id="266" r:id="rId22"/>
    <p:sldId id="28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p:scale>
          <a:sx n="79" d="100"/>
          <a:sy n="79" d="100"/>
        </p:scale>
        <p:origin x="-180"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846CE7D5-CF57-46EF-B807-FDD0502418D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46CE7D5-CF57-46EF-B807-FDD0502418D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46CE7D5-CF57-46EF-B807-FDD0502418D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sv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png"/><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sv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sv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sv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1.sv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close up of a logo&#10;&#10;Description automatically generated"/>
          <p:cNvPicPr>
            <a:picLocks noChangeAspect="1"/>
          </p:cNvPicPr>
          <p:nvPr/>
        </p:nvPicPr>
        <p:blipFill rotWithShape="1">
          <a:blip r:embed="rId1"/>
          <a:srcRect t="4821" r="35364" b="4270"/>
          <a:stretch>
            <a:fillRect/>
          </a:stretch>
        </p:blipFill>
        <p:spPr>
          <a:xfrm>
            <a:off x="3523488" y="10"/>
            <a:ext cx="8668512" cy="6857990"/>
          </a:xfrm>
          <a:prstGeom prst="rect">
            <a:avLst/>
          </a:prstGeom>
        </p:spPr>
      </p:pic>
      <p:sp>
        <p:nvSpPr>
          <p:cNvPr id="36" name="Rectangle 35"/>
          <p:cNvSpPr>
            <a:spLocks noGrp="1" noRot="1" noChangeAspect="1" noMove="1" noResize="1" noEditPoints="1" noAdjustHandles="1" noChangeArrowheads="1" noChangeShapeType="1" noTextEdit="1"/>
          </p:cNvSpPr>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81029" y="698835"/>
            <a:ext cx="4046621" cy="3135981"/>
          </a:xfrm>
        </p:spPr>
        <p:txBody>
          <a:bodyPr anchor="b">
            <a:noAutofit/>
          </a:bodyPr>
          <a:lstStyle/>
          <a:p>
            <a:pPr algn="l"/>
            <a:r>
              <a:rPr lang="en-US" sz="4400" dirty="0">
                <a:cs typeface="Calibri Light" panose="020F0302020204030204"/>
              </a:rPr>
              <a:t>DETECTION OF</a:t>
            </a:r>
            <a:br>
              <a:rPr lang="en-US" sz="4400" dirty="0">
                <a:cs typeface="Calibri Light" panose="020F0302020204030204"/>
              </a:rPr>
            </a:br>
            <a:r>
              <a:rPr lang="en-US" sz="4400" dirty="0">
                <a:cs typeface="Calibri Light" panose="020F0302020204030204"/>
              </a:rPr>
              <a:t>DEGREE OF STRESS USING</a:t>
            </a:r>
            <a:br>
              <a:rPr lang="en-US" sz="4400" dirty="0">
                <a:cs typeface="Calibri Light" panose="020F0302020204030204"/>
              </a:rPr>
            </a:br>
            <a:r>
              <a:rPr lang="en-US" sz="4400" dirty="0">
                <a:cs typeface="Calibri Light" panose="020F0302020204030204"/>
              </a:rPr>
              <a:t>MACINE LEARNING</a:t>
            </a:r>
            <a:endParaRPr lang="en-US" sz="4400" dirty="0"/>
          </a:p>
        </p:txBody>
      </p:sp>
      <p:sp>
        <p:nvSpPr>
          <p:cNvPr id="3" name="Subtitle 2"/>
          <p:cNvSpPr>
            <a:spLocks noGrp="1"/>
          </p:cNvSpPr>
          <p:nvPr>
            <p:ph type="subTitle" idx="1"/>
          </p:nvPr>
        </p:nvSpPr>
        <p:spPr>
          <a:xfrm>
            <a:off x="360713" y="4186989"/>
            <a:ext cx="3886434" cy="2081464"/>
          </a:xfrm>
        </p:spPr>
        <p:txBody>
          <a:bodyPr>
            <a:normAutofit fontScale="55000" lnSpcReduction="20000"/>
          </a:bodyPr>
          <a:lstStyle/>
          <a:p>
            <a:pPr algn="l"/>
            <a:r>
              <a:rPr lang="en-US" sz="3600" dirty="0"/>
              <a:t>Guided by  </a:t>
            </a:r>
            <a:r>
              <a:rPr lang="en-US" sz="3600"/>
              <a:t>- V.Sravan </a:t>
            </a:r>
            <a:r>
              <a:rPr lang="en-US" sz="3600" dirty="0"/>
              <a:t>Kumar</a:t>
            </a:r>
            <a:endParaRPr lang="en-US" sz="3600" dirty="0"/>
          </a:p>
          <a:p>
            <a:pPr algn="l"/>
            <a:r>
              <a:rPr lang="en-US" sz="3600" dirty="0"/>
              <a:t>Done by –</a:t>
            </a:r>
            <a:endParaRPr lang="en-US" sz="3600" dirty="0"/>
          </a:p>
          <a:p>
            <a:pPr algn="l"/>
            <a:r>
              <a:rPr lang="en-US" sz="3600" dirty="0"/>
              <a:t>CH </a:t>
            </a:r>
            <a:r>
              <a:rPr lang="en-US" sz="3600" dirty="0" err="1"/>
              <a:t>Nehanth</a:t>
            </a:r>
            <a:r>
              <a:rPr lang="en-US" sz="3600" dirty="0"/>
              <a:t> Reddy -18071A12D4</a:t>
            </a:r>
            <a:endParaRPr lang="en-US" sz="3600" dirty="0"/>
          </a:p>
          <a:p>
            <a:pPr algn="l"/>
            <a:r>
              <a:rPr lang="en-US" sz="3600" dirty="0"/>
              <a:t>G Siva </a:t>
            </a:r>
            <a:r>
              <a:rPr lang="en-US" sz="3600" dirty="0" err="1"/>
              <a:t>Sai</a:t>
            </a:r>
            <a:r>
              <a:rPr lang="en-US" sz="3600" dirty="0"/>
              <a:t> </a:t>
            </a:r>
            <a:r>
              <a:rPr lang="en-US" sz="3600" dirty="0" err="1"/>
              <a:t>Teja</a:t>
            </a:r>
            <a:r>
              <a:rPr lang="en-US" sz="3600" dirty="0"/>
              <a:t>  -18071A12E0</a:t>
            </a:r>
            <a:endParaRPr lang="en-US" sz="3600" dirty="0"/>
          </a:p>
          <a:p>
            <a:pPr algn="l"/>
            <a:r>
              <a:rPr lang="en-US" sz="3600" dirty="0"/>
              <a:t>P </a:t>
            </a:r>
            <a:r>
              <a:rPr lang="en-US" sz="3600" dirty="0" err="1"/>
              <a:t>Bharath</a:t>
            </a:r>
            <a:r>
              <a:rPr lang="en-US" sz="3600" dirty="0"/>
              <a:t> -18071A12G0</a:t>
            </a:r>
            <a:endParaRPr lang="en-US" sz="3600" dirty="0"/>
          </a:p>
          <a:p>
            <a:pPr algn="l"/>
            <a:r>
              <a:rPr lang="en-US" sz="3600" dirty="0"/>
              <a:t>P Shiva Prasad-18071A12G1</a:t>
            </a:r>
            <a:endParaRPr lang="en-US" sz="3600" dirty="0"/>
          </a:p>
          <a:p>
            <a:endParaRPr lang="en-US" dirty="0"/>
          </a:p>
        </p:txBody>
      </p:sp>
      <p:sp>
        <p:nvSpPr>
          <p:cNvPr id="40" name="Rectangle 39"/>
          <p:cNvSpPr>
            <a:spLocks noGrp="1" noRot="1" noChangeAspect="1" noMove="1" noResize="1" noEditPoints="1" noAdjustHandles="1" noChangeArrowheads="1" noChangeShapeType="1" noTextEdit="1"/>
          </p:cNvSpPr>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p:cNvPicPr>
            <a:picLocks noGrp="1" noRot="1" noChangeAspect="1" noMove="1" noResize="1" noEditPoints="1" noAdjustHandles="1" noChangeArrowheads="1" noChangeShapeType="1" noCrop="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rot="5400000">
            <a:off x="3372661" y="-3359290"/>
            <a:ext cx="5470372" cy="12188952"/>
          </a:xfrm>
          <a:prstGeom prst="rect">
            <a:avLst/>
          </a:prstGeom>
        </p:spPr>
      </p:pic>
      <p:sp>
        <p:nvSpPr>
          <p:cNvPr id="2" name="Title 1"/>
          <p:cNvSpPr>
            <a:spLocks noGrp="1"/>
          </p:cNvSpPr>
          <p:nvPr>
            <p:ph type="title"/>
          </p:nvPr>
        </p:nvSpPr>
        <p:spPr>
          <a:xfrm>
            <a:off x="1403632" y="184336"/>
            <a:ext cx="9283781" cy="1405965"/>
          </a:xfrm>
        </p:spPr>
        <p:txBody>
          <a:bodyPr vert="horz" lIns="91440" tIns="45720" rIns="91440" bIns="45720" rtlCol="0" anchor="b">
            <a:normAutofit/>
          </a:bodyPr>
          <a:lstStyle/>
          <a:p>
            <a:pPr algn="ctr"/>
            <a:r>
              <a:rPr lang="en-GB" altLang="en-US" sz="5000" b="1" u="sng">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2.Data Cleaning and Conversion :</a:t>
            </a:r>
            <a:endParaRPr lang="en-GB" altLang="en-US" sz="5000" b="1" u="sng">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3" name="Content Placeholder 2"/>
          <p:cNvSpPr>
            <a:spLocks noGrp="1"/>
          </p:cNvSpPr>
          <p:nvPr>
            <p:ph idx="1"/>
          </p:nvPr>
        </p:nvSpPr>
        <p:spPr>
          <a:xfrm>
            <a:off x="1403350" y="2171065"/>
            <a:ext cx="9283700" cy="2835275"/>
          </a:xfrm>
        </p:spPr>
        <p:txBody>
          <a:bodyPr vert="horz" lIns="91440" tIns="45720" rIns="91440" bIns="45720" rtlCol="0">
            <a:normAutofit/>
          </a:bodyPr>
          <a:lstStyle/>
          <a:p>
            <a:pPr marL="0" indent="0" algn="ctr">
              <a:lnSpc>
                <a:spcPct val="150000"/>
              </a:lnSpc>
              <a:buNone/>
            </a:pPr>
            <a:r>
              <a:rPr lang="en-GB" altLang="en-US" sz="2000"/>
              <a:t>After importing the dataset  and analysing it we came to know that each individual given the answers as there wish ...But it is our responsibility to convert the answers into meaningfull and machine understandable manner i.e into numericals .we used the following techniques for conversion:</a:t>
            </a:r>
            <a:endParaRPr lang="en-GB" altLang="en-US" sz="2000"/>
          </a:p>
          <a:p>
            <a:pPr marL="0" indent="0" algn="ctr">
              <a:lnSpc>
                <a:spcPct val="150000"/>
              </a:lnSpc>
              <a:buNone/>
            </a:pPr>
            <a:endParaRPr lang="en-GB" altLang="en-US" sz="2000"/>
          </a:p>
        </p:txBody>
      </p:sp>
      <p:sp>
        <p:nvSpPr>
          <p:cNvPr id="24" name="Rectangle 23"/>
          <p:cNvSpPr>
            <a:spLocks noGrp="1" noRot="1" noChangeAspect="1" noMove="1" noResize="1" noEditPoints="1" noAdjustHandles="1" noChangeArrowheads="1" noChangeShapeType="1" noTextEdit="1"/>
          </p:cNvSpPr>
          <p:nvPr/>
        </p:nvSpPr>
        <p:spPr>
          <a:xfrm>
            <a:off x="-1078" y="685797"/>
            <a:ext cx="118872" cy="15504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a:spLocks noGrp="1" noRot="1" noChangeAspect="1" noMove="1" noResize="1" noEditPoints="1" noAdjustHandles="1" noChangeArrowheads="1" noChangeShapeType="1" noTextEdit="1"/>
          </p:cNvSpPr>
          <p:nvPr/>
        </p:nvSpPr>
        <p:spPr>
          <a:xfrm>
            <a:off x="12073128" y="6172201"/>
            <a:ext cx="118872"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71525"/>
          </a:xfrm>
        </p:spPr>
        <p:txBody>
          <a:bodyPr>
            <a:scene3d>
              <a:camera prst="orthographicFront"/>
              <a:lightRig rig="threePt" dir="t"/>
            </a:scene3d>
          </a:bodyPr>
          <a:lstStyle/>
          <a:p>
            <a:r>
              <a:rPr lang="en-GB" altLang="en-US"/>
              <a:t> </a:t>
            </a:r>
            <a:r>
              <a:rPr lang="en-GB" altLang="en-US">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charset="0"/>
                <a:cs typeface="Times New Roman" panose="02020603050405020304" charset="0"/>
              </a:rPr>
              <a:t>Conversion :</a:t>
            </a:r>
            <a:endParaRPr lang="en-GB" altLang="en-US">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838200" y="1329055"/>
            <a:ext cx="10515600" cy="4848225"/>
          </a:xfrm>
        </p:spPr>
        <p:txBody>
          <a:bodyPr>
            <a:normAutofit/>
          </a:bodyPr>
          <a:lstStyle/>
          <a:p>
            <a:r>
              <a:rPr lang="en-GB" altLang="en-US" sz="2000">
                <a:latin typeface="Times New Roman" panose="02020603050405020304" charset="0"/>
                <a:cs typeface="Times New Roman" panose="02020603050405020304" charset="0"/>
              </a:rPr>
              <a:t>Removed the Time Stamp ,</a:t>
            </a:r>
            <a:r>
              <a:rPr lang="en-GB" altLang="en-US" sz="2000">
                <a:latin typeface="Times New Roman" panose="02020603050405020304" charset="0"/>
                <a:cs typeface="Times New Roman" panose="02020603050405020304" charset="0"/>
                <a:sym typeface="+mn-ea"/>
              </a:rPr>
              <a:t>State and Comments</a:t>
            </a:r>
            <a:r>
              <a:rPr lang="en-GB" altLang="en-US" sz="2000">
                <a:latin typeface="Times New Roman" panose="02020603050405020304" charset="0"/>
                <a:cs typeface="Times New Roman" panose="02020603050405020304" charset="0"/>
              </a:rPr>
              <a:t> column since it won’t show much effect the output value.</a:t>
            </a:r>
            <a:endParaRPr lang="en-GB" altLang="en-US" sz="2000">
              <a:latin typeface="Times New Roman" panose="02020603050405020304" charset="0"/>
              <a:cs typeface="Times New Roman" panose="02020603050405020304" charset="0"/>
            </a:endParaRPr>
          </a:p>
          <a:p>
            <a:r>
              <a:rPr lang="en-GB" altLang="en-US" sz="2000">
                <a:latin typeface="Times New Roman" panose="02020603050405020304" charset="0"/>
                <a:cs typeface="Times New Roman" panose="02020603050405020304" charset="0"/>
              </a:rPr>
              <a:t>Replacing the null values of integer type with 0 and object type columns with a string NAN .</a:t>
            </a:r>
            <a:endParaRPr lang="en-GB" altLang="en-US" sz="2000">
              <a:latin typeface="Times New Roman" panose="02020603050405020304" charset="0"/>
              <a:cs typeface="Times New Roman" panose="02020603050405020304" charset="0"/>
            </a:endParaRPr>
          </a:p>
          <a:p>
            <a:r>
              <a:rPr lang="en-GB" altLang="en-US" sz="2000">
                <a:latin typeface="Times New Roman" panose="02020603050405020304" charset="0"/>
                <a:cs typeface="Times New Roman" panose="02020603050405020304" charset="0"/>
              </a:rPr>
              <a:t>Gender column consist of answers like male,m,female,f,M,F,T, trans etc...converted them to standard types i.e..male,female,trans.</a:t>
            </a:r>
            <a:endParaRPr lang="en-GB" altLang="en-US" sz="2000">
              <a:latin typeface="Times New Roman" panose="02020603050405020304" charset="0"/>
              <a:cs typeface="Times New Roman" panose="02020603050405020304" charset="0"/>
            </a:endParaRPr>
          </a:p>
          <a:p>
            <a:r>
              <a:rPr lang="en-GB" altLang="en-US" sz="2000">
                <a:latin typeface="Times New Roman" panose="02020603050405020304" charset="0"/>
                <a:cs typeface="Times New Roman" panose="02020603050405020304" charset="0"/>
              </a:rPr>
              <a:t>Other columns like family_history , self employed are converted into 0’s and 1’s with Label Encoder.</a:t>
            </a:r>
            <a:endParaRPr lang="en-GB" altLang="en-US" sz="2000">
              <a:latin typeface="Times New Roman" panose="02020603050405020304" charset="0"/>
              <a:cs typeface="Times New Roman" panose="02020603050405020304" charset="0"/>
            </a:endParaRPr>
          </a:p>
          <a:p>
            <a:r>
              <a:rPr lang="en-GB" altLang="en-US" sz="2000">
                <a:latin typeface="Times New Roman" panose="02020603050405020304" charset="0"/>
                <a:cs typeface="Times New Roman" panose="02020603050405020304" charset="0"/>
              </a:rPr>
              <a:t>After converting all the columns into numerical and understandable manner we shown some graphical representations and correlation with output column.</a:t>
            </a:r>
            <a:endParaRPr lang="en-GB" altLang="en-US" sz="2000">
              <a:latin typeface="Times New Roman" panose="02020603050405020304" charset="0"/>
              <a:cs typeface="Times New Roman" panose="020206030504050203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useBgFill="1">
        <p:nvSpPr>
          <p:cNvPr id="20" name="Rectangle 19"/>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p:cNvPicPr>
            <a:picLocks noGrp="1" noRot="1" noChangeAspect="1" noMove="1" noResize="1" noEditPoints="1" noAdjustHandles="1" noChangeArrowheads="1" noChangeShapeType="1" noCrop="1"/>
          </p:cNvPicPr>
          <p:nvPr/>
        </p:nvPicPr>
        <p:blipFill>
          <a:blip r:embed="rId1">
            <a:extLst>
              <a:ext uri="{28A0092B-C50C-407E-A947-70E740481C1C}">
                <a14:useLocalDpi xmlns:a14="http://schemas.microsoft.com/office/drawing/2010/main" val="0"/>
              </a:ext>
            </a:extLst>
          </a:blip>
          <a:stretch>
            <a:fillRect/>
          </a:stretch>
        </p:blipFill>
        <p:spPr>
          <a:xfrm rot="5400000">
            <a:off x="3372661" y="-3359290"/>
            <a:ext cx="5470372" cy="12188952"/>
          </a:xfrm>
          <a:prstGeom prst="rect">
            <a:avLst/>
          </a:prstGeom>
        </p:spPr>
      </p:pic>
      <p:sp>
        <p:nvSpPr>
          <p:cNvPr id="3" name="Content Placeholder 2"/>
          <p:cNvSpPr>
            <a:spLocks noGrp="1"/>
          </p:cNvSpPr>
          <p:nvPr>
            <p:ph sz="half" idx="1"/>
          </p:nvPr>
        </p:nvSpPr>
        <p:spPr>
          <a:xfrm>
            <a:off x="838200" y="1825625"/>
            <a:ext cx="10831195" cy="4464050"/>
          </a:xfrm>
        </p:spPr>
        <p:txBody>
          <a:bodyPr vert="horz" lIns="91440" tIns="45720" rIns="91440" bIns="45720" rtlCol="0">
            <a:normAutofit/>
          </a:bodyPr>
          <a:lstStyle/>
          <a:p>
            <a:pPr marL="0" indent="0" algn="ctr">
              <a:lnSpc>
                <a:spcPct val="150000"/>
              </a:lnSpc>
              <a:buNone/>
            </a:pPr>
            <a:r>
              <a:rPr lang="en-GB" altLang="en-US" sz="2000"/>
              <a:t>After converting the data into numerical format the dataset looks like :</a:t>
            </a:r>
            <a:endParaRPr lang="en-GB" altLang="en-US" sz="2000"/>
          </a:p>
          <a:p>
            <a:pPr marL="0" indent="0" algn="ctr">
              <a:lnSpc>
                <a:spcPct val="150000"/>
              </a:lnSpc>
              <a:buNone/>
            </a:pPr>
            <a:endParaRPr lang="en-GB" altLang="en-US" sz="2000"/>
          </a:p>
        </p:txBody>
      </p:sp>
      <p:sp>
        <p:nvSpPr>
          <p:cNvPr id="24" name="Rectangle 23"/>
          <p:cNvSpPr>
            <a:spLocks noGrp="1" noRot="1" noChangeAspect="1" noMove="1" noResize="1" noEditPoints="1" noAdjustHandles="1" noChangeArrowheads="1" noChangeShapeType="1" noTextEdit="1"/>
          </p:cNvSpPr>
          <p:nvPr/>
        </p:nvSpPr>
        <p:spPr>
          <a:xfrm>
            <a:off x="-1078" y="685797"/>
            <a:ext cx="118872" cy="15504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a:spLocks noGrp="1" noRot="1" noChangeAspect="1" noMove="1" noResize="1" noEditPoints="1" noAdjustHandles="1" noChangeArrowheads="1" noChangeShapeType="1" noTextEdit="1"/>
          </p:cNvSpPr>
          <p:nvPr/>
        </p:nvSpPr>
        <p:spPr>
          <a:xfrm>
            <a:off x="12073128" y="6172201"/>
            <a:ext cx="118872"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data"/>
          <p:cNvPicPr>
            <a:picLocks noGrp="1" noChangeAspect="1"/>
          </p:cNvPicPr>
          <p:nvPr>
            <p:ph sz="half" idx="2"/>
          </p:nvPr>
        </p:nvPicPr>
        <p:blipFill>
          <a:blip r:embed="rId2"/>
          <a:stretch>
            <a:fillRect/>
          </a:stretch>
        </p:blipFill>
        <p:spPr>
          <a:xfrm>
            <a:off x="1212215" y="2813050"/>
            <a:ext cx="10140950" cy="182753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charset="0"/>
                <a:cs typeface="Times New Roman" panose="02020603050405020304" charset="0"/>
              </a:rPr>
              <a:t>Extracting Features :</a:t>
            </a:r>
            <a:endParaRPr lang="en-GB" altLang="en-US">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charset="0"/>
              <a:cs typeface="Times New Roman" panose="02020603050405020304" charset="0"/>
            </a:endParaRPr>
          </a:p>
        </p:txBody>
      </p:sp>
      <p:sp>
        <p:nvSpPr>
          <p:cNvPr id="3" name="Content Placeholder 2"/>
          <p:cNvSpPr>
            <a:spLocks noGrp="1"/>
          </p:cNvSpPr>
          <p:nvPr>
            <p:ph sz="half" idx="1"/>
          </p:nvPr>
        </p:nvSpPr>
        <p:spPr>
          <a:xfrm>
            <a:off x="838200" y="1400175"/>
            <a:ext cx="10577195" cy="3539490"/>
          </a:xfrm>
        </p:spPr>
        <p:txBody>
          <a:bodyPr>
            <a:normAutofit/>
          </a:bodyPr>
          <a:lstStyle/>
          <a:p>
            <a:r>
              <a:rPr lang="en-GB" altLang="en-US" sz="2000">
                <a:latin typeface="Times New Roman" panose="02020603050405020304" charset="0"/>
                <a:cs typeface="Times New Roman" panose="02020603050405020304" charset="0"/>
              </a:rPr>
              <a:t>After converting the dara we extracted the important features by using the method p-scale :</a:t>
            </a:r>
            <a:endParaRPr lang="en-GB" altLang="en-US" sz="2000">
              <a:latin typeface="Times New Roman" panose="02020603050405020304" charset="0"/>
              <a:cs typeface="Times New Roman" panose="02020603050405020304" charset="0"/>
            </a:endParaRPr>
          </a:p>
          <a:p>
            <a:r>
              <a:rPr lang="en-GB" altLang="en-US" sz="2000">
                <a:latin typeface="Times New Roman" panose="02020603050405020304" charset="0"/>
                <a:cs typeface="Times New Roman" panose="02020603050405020304" charset="0"/>
              </a:rPr>
              <a:t>p-scale is defined as the relation of each column with the output column ..In this procedure we will get to know the r-squared and adjusted r-squared error’s based on this values difference we will drop the columns step wise  based on the probability value of each column association with output column ..</a:t>
            </a:r>
            <a:endParaRPr lang="en-GB" altLang="en-US" sz="2000">
              <a:latin typeface="Times New Roman" panose="02020603050405020304" charset="0"/>
              <a:cs typeface="Times New Roman" panose="02020603050405020304" charset="0"/>
            </a:endParaRPr>
          </a:p>
          <a:p>
            <a:r>
              <a:rPr lang="en-GB" altLang="en-US" sz="2000">
                <a:latin typeface="Times New Roman" panose="02020603050405020304" charset="0"/>
                <a:cs typeface="Times New Roman" panose="02020603050405020304" charset="0"/>
              </a:rPr>
              <a:t>If the difference is &gt;0 then associated probability columns values &gt;0.05 then those columns will get removed or dropped..</a:t>
            </a:r>
            <a:endParaRPr lang="en-GB" altLang="en-US" sz="2000">
              <a:latin typeface="Times New Roman" panose="02020603050405020304" charset="0"/>
              <a:cs typeface="Times New Roman" panose="02020603050405020304" charset="0"/>
            </a:endParaRPr>
          </a:p>
          <a:p>
            <a:r>
              <a:rPr lang="en-GB" altLang="en-US" sz="2000">
                <a:latin typeface="Times New Roman" panose="02020603050405020304" charset="0"/>
                <a:cs typeface="Times New Roman" panose="02020603050405020304" charset="0"/>
              </a:rPr>
              <a:t>After doing the above procedure untill the difference is 0 we are left with the columns :</a:t>
            </a:r>
            <a:endParaRPr lang="en-GB" altLang="en-US" sz="2000">
              <a:latin typeface="Times New Roman" panose="02020603050405020304" charset="0"/>
              <a:cs typeface="Times New Roman" panose="02020603050405020304" charset="0"/>
            </a:endParaRPr>
          </a:p>
          <a:p>
            <a:r>
              <a:rPr lang="en-GB" altLang="en-US" sz="2000">
                <a:latin typeface="Times New Roman" panose="02020603050405020304" charset="0"/>
                <a:cs typeface="Times New Roman" panose="02020603050405020304" charset="0"/>
              </a:rPr>
              <a:t>'Age', 'Gender', 'family_history', 'benefits', 'care_options', 'anonymity', 'leave', 'work_interfere' .</a:t>
            </a:r>
            <a:endParaRPr lang="en-GB" altLang="en-US" sz="2000">
              <a:latin typeface="Times New Roman" panose="02020603050405020304" charset="0"/>
              <a:cs typeface="Times New Roman" panose="02020603050405020304" charset="0"/>
            </a:endParaRPr>
          </a:p>
          <a:p>
            <a:endParaRPr lang="en-GB" altLang="en-US" sz="2000">
              <a:latin typeface="Times New Roman" panose="02020603050405020304" charset="0"/>
              <a:cs typeface="Times New Roman" panose="02020603050405020304" charset="0"/>
            </a:endParaRPr>
          </a:p>
        </p:txBody>
      </p:sp>
      <p:pic>
        <p:nvPicPr>
          <p:cNvPr id="5" name="Content Placeholder 4" descr="data2"/>
          <p:cNvPicPr>
            <a:picLocks noGrp="1" noChangeAspect="1"/>
          </p:cNvPicPr>
          <p:nvPr>
            <p:ph sz="half" idx="2"/>
          </p:nvPr>
        </p:nvPicPr>
        <p:blipFill>
          <a:blip r:embed="rId1"/>
          <a:stretch>
            <a:fillRect/>
          </a:stretch>
        </p:blipFill>
        <p:spPr>
          <a:xfrm>
            <a:off x="2226945" y="4532630"/>
            <a:ext cx="7969885" cy="196024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101600" y="-9144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close up of text on a white background&#10;&#10;Description automatically generated"/>
          <p:cNvPicPr>
            <a:picLocks noChangeAspect="1"/>
          </p:cNvPicPr>
          <p:nvPr/>
        </p:nvPicPr>
        <p:blipFill rotWithShape="1">
          <a:blip r:embed="rId1"/>
          <a:srcRect t="2762" r="1" b="2676"/>
          <a:stretch>
            <a:fillRect/>
          </a:stretch>
        </p:blipFill>
        <p:spPr>
          <a:xfrm>
            <a:off x="621675" y="623275"/>
            <a:ext cx="4032621" cy="5607882"/>
          </a:xfrm>
          <a:prstGeom prst="rect">
            <a:avLst/>
          </a:prstGeom>
        </p:spPr>
      </p:pic>
      <p:sp>
        <p:nvSpPr>
          <p:cNvPr id="11" name="Right Triangle 10"/>
          <p:cNvSpPr>
            <a:spLocks noGrp="1" noRot="1" noChangeAspect="1" noMove="1" noResize="1" noEditPoints="1" noAdjustHandles="1" noChangeArrowheads="1" noChangeShapeType="1" noTextEdit="1"/>
          </p:cNvSpPr>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a:spLocks noGrp="1" noRot="1" noChangeAspect="1" noMove="1" noResize="1" noEditPoints="1" noAdjustHandles="1" noChangeArrowheads="1" noChangeShapeType="1" noTextEdit="1"/>
          </p:cNvSpPr>
          <p:nvPr/>
        </p:nvSpPr>
        <p:spPr>
          <a:xfrm>
            <a:off x="4964989" y="623275"/>
            <a:ext cx="6581837"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450205" y="742950"/>
            <a:ext cx="5800090" cy="1019810"/>
          </a:xfrm>
        </p:spPr>
        <p:txBody>
          <a:bodyPr vert="horz" lIns="91440" tIns="45720" rIns="91440" bIns="45720" rtlCol="0" anchor="b">
            <a:normAutofit fontScale="90000"/>
          </a:bodyPr>
          <a:lstStyle/>
          <a:p>
            <a:r>
              <a:rPr lang="en-US" sz="4445" dirty="0">
                <a:ln w="22225">
                  <a:solidFill>
                    <a:schemeClr val="accent2"/>
                  </a:solidFill>
                  <a:prstDash val="solid"/>
                </a:ln>
                <a:solidFill>
                  <a:schemeClr val="accent2">
                    <a:lumMod val="40000"/>
                    <a:lumOff val="60000"/>
                  </a:schemeClr>
                </a:solidFill>
                <a:effectLst/>
                <a:latin typeface="Times New Roman" panose="02020603050405020304" charset="0"/>
                <a:cs typeface="Times New Roman" panose="02020603050405020304" charset="0"/>
              </a:rPr>
              <a:t>ALGORITHM</a:t>
            </a:r>
            <a:r>
              <a:rPr lang="en-GB" altLang="en-US" sz="4445" dirty="0">
                <a:ln w="22225">
                  <a:solidFill>
                    <a:schemeClr val="accent2"/>
                  </a:solidFill>
                  <a:prstDash val="solid"/>
                </a:ln>
                <a:solidFill>
                  <a:schemeClr val="accent2">
                    <a:lumMod val="40000"/>
                    <a:lumOff val="60000"/>
                  </a:schemeClr>
                </a:solidFill>
                <a:effectLst/>
                <a:latin typeface="Times New Roman" panose="02020603050405020304" charset="0"/>
                <a:cs typeface="Times New Roman" panose="02020603050405020304" charset="0"/>
              </a:rPr>
              <a:t>S</a:t>
            </a:r>
            <a:r>
              <a:rPr lang="en-US" sz="4445" dirty="0">
                <a:ln w="22225">
                  <a:solidFill>
                    <a:schemeClr val="accent2"/>
                  </a:solidFill>
                  <a:prstDash val="solid"/>
                </a:ln>
                <a:solidFill>
                  <a:schemeClr val="accent2">
                    <a:lumMod val="40000"/>
                    <a:lumOff val="60000"/>
                  </a:schemeClr>
                </a:solidFill>
                <a:effectLst/>
                <a:latin typeface="Times New Roman" panose="02020603050405020304" charset="0"/>
                <a:cs typeface="Times New Roman" panose="02020603050405020304" charset="0"/>
              </a:rPr>
              <a:t> </a:t>
            </a:r>
            <a:r>
              <a:rPr lang="en-GB" altLang="en-US" sz="4445" dirty="0">
                <a:ln w="22225">
                  <a:solidFill>
                    <a:schemeClr val="accent2"/>
                  </a:solidFill>
                  <a:prstDash val="solid"/>
                </a:ln>
                <a:solidFill>
                  <a:schemeClr val="accent2">
                    <a:lumMod val="40000"/>
                    <a:lumOff val="60000"/>
                  </a:schemeClr>
                </a:solidFill>
                <a:effectLst/>
                <a:latin typeface="Times New Roman" panose="02020603050405020304" charset="0"/>
                <a:cs typeface="Times New Roman" panose="02020603050405020304" charset="0"/>
              </a:rPr>
              <a:t>USED :</a:t>
            </a:r>
            <a:endParaRPr lang="en-GB" altLang="en-US" sz="4445" dirty="0">
              <a:ln w="22225">
                <a:solidFill>
                  <a:schemeClr val="accent2"/>
                </a:solidFill>
                <a:prstDash val="solid"/>
              </a:ln>
              <a:solidFill>
                <a:schemeClr val="accent2">
                  <a:lumMod val="40000"/>
                  <a:lumOff val="60000"/>
                </a:schemeClr>
              </a:solidFill>
              <a:effectLst/>
              <a:latin typeface="Times New Roman" panose="02020603050405020304" charset="0"/>
              <a:cs typeface="Times New Roman" panose="02020603050405020304" charset="0"/>
            </a:endParaRPr>
          </a:p>
        </p:txBody>
      </p:sp>
      <p:sp>
        <p:nvSpPr>
          <p:cNvPr id="6" name="Content Placeholder 5"/>
          <p:cNvSpPr>
            <a:spLocks noGrp="1"/>
          </p:cNvSpPr>
          <p:nvPr>
            <p:ph idx="1"/>
          </p:nvPr>
        </p:nvSpPr>
        <p:spPr>
          <a:xfrm>
            <a:off x="5098415" y="2008505"/>
            <a:ext cx="6255385" cy="4168775"/>
          </a:xfrm>
        </p:spPr>
        <p:txBody>
          <a:bodyPr/>
          <a:lstStyle/>
          <a:p>
            <a:r>
              <a:rPr lang="en-GB" altLang="en-US"/>
              <a:t>After getting the data cleaned we divided the data into trainset and testset by using the function train_test_split present in scikit library.</a:t>
            </a:r>
            <a:endParaRPr lang="en-GB" altLang="en-US"/>
          </a:p>
          <a:p>
            <a:r>
              <a:rPr lang="en-GB" altLang="en-US"/>
              <a:t>We used different Supervised ML algorithms like Decision Tree Classifier , Naive Bayes ..</a:t>
            </a:r>
            <a:endParaRPr lang="en-GB" altLang="en-US"/>
          </a:p>
          <a:p>
            <a:endParaRPr lang="en-GB"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1905" y="121285"/>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a:spLocks noGrp="1" noRot="1" noChangeAspect="1" noMove="1" noResize="1" noEditPoints="1" noAdjustHandles="1" noChangeArrowheads="1" noChangeShapeType="1" noTextEdit="1"/>
          </p:cNvSpPr>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a:spLocks noGrp="1" noRot="1" noChangeAspect="1" noMove="1" noResize="1" noEditPoints="1" noAdjustHandles="1" noChangeArrowheads="1" noChangeShapeType="1" noTextEdit="1"/>
          </p:cNvSpPr>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pPr algn="r"/>
            <a:r>
              <a:rPr lang="en-GB" altLang="en-US" sz="4000" b="1">
                <a:gradFill>
                  <a:gsLst>
                    <a:gs pos="21000">
                      <a:srgbClr val="53575C"/>
                    </a:gs>
                    <a:gs pos="88000">
                      <a:srgbClr val="C5C7CA"/>
                    </a:gs>
                  </a:gsLst>
                  <a:lin ang="5400000"/>
                </a:gradFill>
                <a:effectLst/>
                <a:latin typeface="Times New Roman" panose="02020603050405020304" charset="0"/>
                <a:ea typeface="+mj-lt"/>
                <a:cs typeface="Times New Roman" panose="02020603050405020304" charset="0"/>
              </a:rPr>
              <a:t>Algorithms along with their accuracies :</a:t>
            </a:r>
            <a:endParaRPr lang="en-GB" altLang="en-US" sz="4000" b="1">
              <a:gradFill>
                <a:gsLst>
                  <a:gs pos="21000">
                    <a:srgbClr val="53575C"/>
                  </a:gs>
                  <a:gs pos="88000">
                    <a:srgbClr val="C5C7CA"/>
                  </a:gs>
                </a:gsLst>
                <a:lin ang="5400000"/>
              </a:gradFill>
              <a:effectLst/>
              <a:latin typeface="Times New Roman" panose="02020603050405020304" charset="0"/>
              <a:ea typeface="+mj-lt"/>
              <a:cs typeface="Times New Roman" panose="02020603050405020304" charset="0"/>
            </a:endParaRPr>
          </a:p>
        </p:txBody>
      </p:sp>
      <p:cxnSp>
        <p:nvCxnSpPr>
          <p:cNvPr id="14" name="Straight Connector 13"/>
          <p:cNvCxnSpPr>
            <a:cxnSpLocks noGrp="1" noRot="1" noChangeAspect="1" noMove="1" noResize="1" noEditPoints="1" noAdjustHandles="1" noChangeArrowheads="1" noChangeShapeType="1"/>
          </p:cNvCxnSpPr>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838200" y="1825625"/>
            <a:ext cx="4557395" cy="3763645"/>
          </a:xfrm>
        </p:spPr>
        <p:txBody>
          <a:bodyPr vert="horz" lIns="91440" tIns="45720" rIns="91440" bIns="45720" rtlCol="0" anchor="ctr">
            <a:normAutofit/>
          </a:bodyPr>
          <a:lstStyle/>
          <a:p>
            <a:r>
              <a:rPr lang="en-GB" altLang="en-US" sz="2400">
                <a:latin typeface="Times New Roman" panose="02020603050405020304" charset="0"/>
                <a:cs typeface="Times New Roman" panose="02020603050405020304" charset="0"/>
                <a:sym typeface="+mn-ea"/>
              </a:rPr>
              <a:t>Decision tree classifier :80%</a:t>
            </a:r>
            <a:endParaRPr lang="en-GB" altLang="en-US" sz="2400">
              <a:latin typeface="Times New Roman" panose="02020603050405020304" charset="0"/>
              <a:cs typeface="Times New Roman" panose="02020603050405020304" charset="0"/>
            </a:endParaRPr>
          </a:p>
          <a:p>
            <a:endParaRPr lang="en-GB" altLang="en-US" sz="2400">
              <a:latin typeface="Times New Roman" panose="02020603050405020304" charset="0"/>
              <a:cs typeface="Times New Roman" panose="02020603050405020304" charset="0"/>
            </a:endParaRPr>
          </a:p>
          <a:p>
            <a:endParaRPr lang="en-GB" altLang="en-US" sz="2400">
              <a:latin typeface="Times New Roman" panose="02020603050405020304" charset="0"/>
              <a:cs typeface="Times New Roman" panose="02020603050405020304" charset="0"/>
            </a:endParaRPr>
          </a:p>
          <a:p>
            <a:endParaRPr lang="en-GB" altLang="en-US" sz="2400">
              <a:latin typeface="Times New Roman" panose="02020603050405020304" charset="0"/>
              <a:cs typeface="Times New Roman" panose="02020603050405020304" charset="0"/>
            </a:endParaRPr>
          </a:p>
          <a:p>
            <a:r>
              <a:rPr lang="en-GB" altLang="en-US" sz="2400">
                <a:latin typeface="Times New Roman" panose="02020603050405020304" charset="0"/>
                <a:cs typeface="Times New Roman" panose="02020603050405020304" charset="0"/>
              </a:rPr>
              <a:t>Naive Bayes :82%</a:t>
            </a:r>
            <a:endParaRPr lang="en-GB" altLang="en-US" sz="2400">
              <a:latin typeface="Times New Roman" panose="02020603050405020304" charset="0"/>
              <a:cs typeface="Times New Roman" panose="02020603050405020304" charset="0"/>
            </a:endParaRPr>
          </a:p>
        </p:txBody>
      </p:sp>
      <p:pic>
        <p:nvPicPr>
          <p:cNvPr id="4" name="Content Placeholder 3" descr="deci accuracy"/>
          <p:cNvPicPr>
            <a:picLocks noGrp="1" noChangeAspect="1"/>
          </p:cNvPicPr>
          <p:nvPr>
            <p:ph sz="half" idx="2"/>
          </p:nvPr>
        </p:nvPicPr>
        <p:blipFill>
          <a:blip r:embed="rId1"/>
          <a:stretch>
            <a:fillRect/>
          </a:stretch>
        </p:blipFill>
        <p:spPr>
          <a:xfrm>
            <a:off x="5213985" y="2383790"/>
            <a:ext cx="4357370" cy="951865"/>
          </a:xfrm>
          <a:prstGeom prst="rect">
            <a:avLst/>
          </a:prstGeom>
        </p:spPr>
      </p:pic>
      <p:pic>
        <p:nvPicPr>
          <p:cNvPr id="5" name="Picture 4" descr="naivebayes"/>
          <p:cNvPicPr>
            <a:picLocks noChangeAspect="1"/>
          </p:cNvPicPr>
          <p:nvPr/>
        </p:nvPicPr>
        <p:blipFill>
          <a:blip r:embed="rId2"/>
          <a:stretch>
            <a:fillRect/>
          </a:stretch>
        </p:blipFill>
        <p:spPr>
          <a:xfrm>
            <a:off x="5045710" y="4021455"/>
            <a:ext cx="4886325" cy="83439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a:grpSpLocks noGrp="1" noRot="1" noChangeAspect="1" noMove="1" noResize="1" noUngrp="1"/>
          </p:cNvGrpSpPr>
          <p:nvPr/>
        </p:nvGrpSpPr>
        <p:grpSpPr>
          <a:xfrm>
            <a:off x="-417513" y="0"/>
            <a:ext cx="12584114" cy="6853238"/>
            <a:chOff x="-417513" y="0"/>
            <a:chExt cx="12584114" cy="6853238"/>
          </a:xfrm>
        </p:grpSpPr>
        <p:sp>
          <p:nvSpPr>
            <p:cNvPr id="12" name="Freeform 5"/>
            <p:cNvSpPr/>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13" name="Freeform 6"/>
            <p:cNvSpPr/>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14" name="Freeform 7"/>
            <p:cNvSpPr/>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15" name="Freeform 8"/>
            <p:cNvSpPr/>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16" name="Freeform 9"/>
            <p:cNvSpPr/>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17" name="Freeform 10"/>
            <p:cNvSpPr/>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18" name="Freeform 11"/>
            <p:cNvSpPr/>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19" name="Freeform 12"/>
            <p:cNvSpPr/>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20" name="Freeform 13"/>
            <p:cNvSpPr/>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21" name="Freeform 14"/>
            <p:cNvSpPr/>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22" name="Freeform 15"/>
            <p:cNvSpPr/>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23" name="Freeform 16"/>
            <p:cNvSpPr/>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24" name="Freeform 17"/>
            <p:cNvSpPr/>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25" name="Freeform 18"/>
            <p:cNvSpPr/>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26" name="Freeform 19"/>
            <p:cNvSpPr/>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27" name="Freeform 20"/>
            <p:cNvSpPr/>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28" name="Freeform 21"/>
            <p:cNvSpPr/>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29" name="Freeform 22"/>
            <p:cNvSpPr/>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30" name="Freeform 23"/>
            <p:cNvSpPr/>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31" name="Freeform 24"/>
            <p:cNvSpPr/>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32" name="Freeform 25"/>
            <p:cNvSpPr/>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grpSp>
      <p:grpSp>
        <p:nvGrpSpPr>
          <p:cNvPr id="34" name="Group 33"/>
          <p:cNvGrpSpPr>
            <a:grpSpLocks noGrp="1" noRot="1" noChangeAspect="1" noMove="1" noResize="1" noUngrp="1"/>
          </p:cNvGrpSpPr>
          <p:nvPr/>
        </p:nvGrpSpPr>
        <p:grpSpPr>
          <a:xfrm>
            <a:off x="800144" y="1699589"/>
            <a:ext cx="3674476" cy="3470421"/>
            <a:chOff x="697883" y="1816768"/>
            <a:chExt cx="3674476" cy="3470421"/>
          </a:xfrm>
        </p:grpSpPr>
        <p:sp>
          <p:nvSpPr>
            <p:cNvPr id="35" name="Rectangle 3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888631" y="2358391"/>
            <a:ext cx="3498979" cy="2453676"/>
          </a:xfrm>
        </p:spPr>
        <p:txBody>
          <a:bodyPr>
            <a:normAutofit/>
          </a:bodyPr>
          <a:lstStyle/>
          <a:p>
            <a:pPr algn="ctr"/>
            <a:r>
              <a:rPr lang="en-GB" altLang="en-US" sz="3600">
                <a:solidFill>
                  <a:srgbClr val="FFFFFE"/>
                </a:solidFill>
              </a:rPr>
              <a:t>Model Deployment</a:t>
            </a:r>
            <a:endParaRPr lang="en-GB" altLang="en-US" sz="3600">
              <a:solidFill>
                <a:srgbClr val="FFFFFE"/>
              </a:solidFill>
            </a:endParaRPr>
          </a:p>
        </p:txBody>
      </p:sp>
      <p:sp>
        <p:nvSpPr>
          <p:cNvPr id="3" name="Content Placeholder 2"/>
          <p:cNvSpPr>
            <a:spLocks noGrp="1"/>
          </p:cNvSpPr>
          <p:nvPr>
            <p:ph idx="1"/>
          </p:nvPr>
        </p:nvSpPr>
        <p:spPr>
          <a:xfrm>
            <a:off x="5118735" y="1699260"/>
            <a:ext cx="6282055" cy="3197860"/>
          </a:xfrm>
        </p:spPr>
        <p:txBody>
          <a:bodyPr vert="horz" lIns="91440" tIns="45720" rIns="91440" bIns="45720" rtlCol="0" anchor="ctr">
            <a:normAutofit lnSpcReduction="20000"/>
          </a:bodyPr>
          <a:lstStyle/>
          <a:p>
            <a:pPr marL="0" indent="0">
              <a:lnSpc>
                <a:spcPct val="100000"/>
              </a:lnSpc>
              <a:buNone/>
            </a:pPr>
            <a:r>
              <a:rPr lang="en-GB" altLang="en-US" sz="1800">
                <a:latin typeface="Times New Roman" panose="02020603050405020304" charset="0"/>
                <a:cs typeface="Times New Roman" panose="02020603050405020304" charset="0"/>
              </a:rPr>
              <a:t>The last step that we are left with is deploying the saved model .</a:t>
            </a:r>
            <a:endParaRPr lang="en-GB" altLang="en-US" sz="1800">
              <a:latin typeface="Times New Roman" panose="02020603050405020304" charset="0"/>
              <a:cs typeface="Times New Roman" panose="02020603050405020304" charset="0"/>
            </a:endParaRPr>
          </a:p>
          <a:p>
            <a:pPr marL="0" indent="0">
              <a:lnSpc>
                <a:spcPct val="100000"/>
              </a:lnSpc>
              <a:buNone/>
            </a:pPr>
            <a:r>
              <a:rPr lang="en-GB" altLang="en-US" sz="1800">
                <a:latin typeface="Times New Roman" panose="02020603050405020304" charset="0"/>
                <a:cs typeface="Times New Roman" panose="02020603050405020304" charset="0"/>
              </a:rPr>
              <a:t>We deployed our model using web application  which is operated using the python launguage by creating a local host..</a:t>
            </a:r>
            <a:endParaRPr lang="en-GB" altLang="en-US" sz="1800">
              <a:latin typeface="Times New Roman" panose="02020603050405020304" charset="0"/>
              <a:cs typeface="Times New Roman" panose="02020603050405020304" charset="0"/>
            </a:endParaRPr>
          </a:p>
          <a:p>
            <a:pPr marL="0" indent="0">
              <a:lnSpc>
                <a:spcPct val="100000"/>
              </a:lnSpc>
              <a:buNone/>
            </a:pPr>
            <a:r>
              <a:rPr lang="en-GB" altLang="en-US" sz="1800">
                <a:latin typeface="Times New Roman" panose="02020603050405020304" charset="0"/>
                <a:cs typeface="Times New Roman" panose="02020603050405020304" charset="0"/>
              </a:rPr>
              <a:t>Details about the user interface is shown int the next slides along with some sample inputs that we given to check the working ..</a:t>
            </a:r>
            <a:endParaRPr lang="en-GB" altLang="en-US" sz="1800">
              <a:latin typeface="Times New Roman" panose="02020603050405020304" charset="0"/>
              <a:cs typeface="Times New Roman" panose="02020603050405020304" charset="0"/>
            </a:endParaRPr>
          </a:p>
          <a:p>
            <a:pPr marL="0" indent="0">
              <a:lnSpc>
                <a:spcPct val="100000"/>
              </a:lnSpc>
              <a:buNone/>
            </a:pPr>
            <a:r>
              <a:rPr lang="en-GB" altLang="en-US" sz="1800" b="1" u="sng">
                <a:latin typeface="Times New Roman" panose="02020603050405020304" charset="0"/>
                <a:cs typeface="Times New Roman" panose="02020603050405020304" charset="0"/>
              </a:rPr>
              <a:t>Results :</a:t>
            </a:r>
            <a:endParaRPr lang="en-GB" altLang="en-US" sz="1800" b="1" u="sng">
              <a:latin typeface="Times New Roman" panose="02020603050405020304" charset="0"/>
              <a:cs typeface="Times New Roman" panose="02020603050405020304" charset="0"/>
            </a:endParaRPr>
          </a:p>
          <a:p>
            <a:pPr marL="0" indent="0">
              <a:lnSpc>
                <a:spcPct val="100000"/>
              </a:lnSpc>
              <a:buNone/>
            </a:pPr>
            <a:r>
              <a:rPr lang="en-GB" altLang="en-US" sz="1800">
                <a:latin typeface="Times New Roman" panose="02020603050405020304" charset="0"/>
                <a:cs typeface="Times New Roman" panose="02020603050405020304" charset="0"/>
              </a:rPr>
              <a:t>If 0 : then it display’s your stress level is normal no need of worrying.</a:t>
            </a:r>
            <a:endParaRPr lang="en-GB" altLang="en-US" sz="1800">
              <a:latin typeface="Times New Roman" panose="02020603050405020304" charset="0"/>
              <a:cs typeface="Times New Roman" panose="02020603050405020304" charset="0"/>
            </a:endParaRPr>
          </a:p>
          <a:p>
            <a:pPr marL="0" indent="0">
              <a:lnSpc>
                <a:spcPct val="100000"/>
              </a:lnSpc>
              <a:buNone/>
            </a:pPr>
            <a:r>
              <a:rPr lang="en-GB" altLang="en-US" sz="1800">
                <a:latin typeface="Times New Roman" panose="02020603050405020304" charset="0"/>
                <a:cs typeface="Times New Roman" panose="02020603050405020304" charset="0"/>
              </a:rPr>
              <a:t>if 1: then it display’s your stress level is above average and suggest the user to take neccessary precautions .Precautions and effects can be known by clicking on the link present on the screen.</a:t>
            </a:r>
            <a:endParaRPr lang="en-GB" altLang="en-US" sz="1800">
              <a:latin typeface="Times New Roman" panose="02020603050405020304" charset="0"/>
              <a:cs typeface="Times New Roman" panose="020206030504050203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35075"/>
          </a:xfrm>
        </p:spPr>
        <p:txBody>
          <a:bodyPr>
            <a:normAutofit fontScale="90000"/>
            <a:scene3d>
              <a:camera prst="orthographicFront"/>
              <a:lightRig rig="threePt" dir="t"/>
            </a:scene3d>
          </a:bodyPr>
          <a:lstStyle/>
          <a:p>
            <a:br>
              <a:rPr lang="en-US" dirty="0">
                <a:cs typeface="Calibri Light" panose="020F0302020204030204"/>
              </a:rPr>
            </a:br>
            <a:r>
              <a:rPr lang="en-US"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cs typeface="Calibri Light" panose="020F0302020204030204"/>
              </a:rPr>
              <a:t>OUR USER INTERFACE:</a:t>
            </a:r>
            <a:endParaRPr lang="en-US"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cs typeface="Calibri Light" panose="020F0302020204030204"/>
            </a:endParaRPr>
          </a:p>
        </p:txBody>
      </p:sp>
      <p:pic>
        <p:nvPicPr>
          <p:cNvPr id="4" name="Picture 4" descr="A picture containing person, sitting, person, front&#10;&#10;Description automatically generated"/>
          <p:cNvPicPr>
            <a:picLocks noGrp="1" noChangeAspect="1"/>
          </p:cNvPicPr>
          <p:nvPr>
            <p:ph idx="1"/>
          </p:nvPr>
        </p:nvPicPr>
        <p:blipFill>
          <a:blip r:embed="rId1"/>
          <a:stretch>
            <a:fillRect/>
          </a:stretch>
        </p:blipFill>
        <p:spPr>
          <a:xfrm>
            <a:off x="836930" y="1691005"/>
            <a:ext cx="10131425" cy="5164455"/>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4" descr="A screenshot of a cell phone&#10;&#10;Description automatically generated"/>
          <p:cNvPicPr>
            <a:picLocks noGrp="1" noChangeAspect="1"/>
          </p:cNvPicPr>
          <p:nvPr>
            <p:ph idx="1"/>
          </p:nvPr>
        </p:nvPicPr>
        <p:blipFill>
          <a:blip r:embed="rId1"/>
          <a:stretch>
            <a:fillRect/>
          </a:stretch>
        </p:blipFill>
        <p:spPr>
          <a:xfrm>
            <a:off x="635000" y="1003300"/>
            <a:ext cx="7340600" cy="4267200"/>
          </a:xfrm>
        </p:spPr>
      </p:pic>
      <p:pic>
        <p:nvPicPr>
          <p:cNvPr id="5" name="Picture 5"/>
          <p:cNvPicPr>
            <a:picLocks noChangeAspect="1"/>
          </p:cNvPicPr>
          <p:nvPr/>
        </p:nvPicPr>
        <p:blipFill>
          <a:blip r:embed="rId2"/>
          <a:stretch>
            <a:fillRect/>
          </a:stretch>
        </p:blipFill>
        <p:spPr>
          <a:xfrm>
            <a:off x="635000" y="5334000"/>
            <a:ext cx="10336408" cy="680928"/>
          </a:xfrm>
          <a:prstGeom prst="rect">
            <a:avLst/>
          </a:prstGeom>
        </p:spPr>
      </p:pic>
      <p:sp>
        <p:nvSpPr>
          <p:cNvPr id="2" name="Title 1"/>
          <p:cNvSpPr>
            <a:spLocks noGrp="1"/>
          </p:cNvSpPr>
          <p:nvPr>
            <p:ph type="title"/>
          </p:nvPr>
        </p:nvSpPr>
        <p:spPr>
          <a:xfrm>
            <a:off x="8379725" y="640081"/>
            <a:ext cx="3206143" cy="5489009"/>
          </a:xfrm>
        </p:spPr>
        <p:txBody>
          <a:bodyPr vert="horz" lIns="91440" tIns="45720" rIns="91440" bIns="45720" rtlCol="0" anchor="ctr">
            <a:normAutofit/>
          </a:bodyPr>
          <a:lstStyle/>
          <a:p>
            <a:r>
              <a:rPr lang="en-US" sz="4800" kern="1200">
                <a:solidFill>
                  <a:schemeClr val="tx1"/>
                </a:solidFill>
                <a:latin typeface="+mj-lt"/>
                <a:ea typeface="+mj-ea"/>
                <a:cs typeface="+mj-cs"/>
              </a:rPr>
              <a:t>SOME USER INPUTS AND ITS PREDICTION</a:t>
            </a:r>
            <a:endParaRPr lang="en-US" sz="4800" kern="1200">
              <a:solidFill>
                <a:schemeClr val="tx1"/>
              </a:solidFill>
              <a:latin typeface="+mj-lt"/>
              <a:ea typeface="+mj-ea"/>
              <a:cs typeface="+mj-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erson sitting in front of a computer&#10;&#10;Description automatically generated"/>
          <p:cNvPicPr>
            <a:picLocks noGrp="1" noChangeAspect="1"/>
          </p:cNvPicPr>
          <p:nvPr>
            <p:ph idx="1"/>
          </p:nvPr>
        </p:nvPicPr>
        <p:blipFill>
          <a:blip r:embed="rId1"/>
          <a:stretch>
            <a:fillRect/>
          </a:stretch>
        </p:blipFill>
        <p:spPr>
          <a:xfrm>
            <a:off x="394055" y="636467"/>
            <a:ext cx="6438900" cy="4048125"/>
          </a:xfrm>
        </p:spPr>
      </p:pic>
      <p:pic>
        <p:nvPicPr>
          <p:cNvPr id="5" name="Picture 5"/>
          <p:cNvPicPr>
            <a:picLocks noChangeAspect="1"/>
          </p:cNvPicPr>
          <p:nvPr/>
        </p:nvPicPr>
        <p:blipFill>
          <a:blip r:embed="rId2"/>
          <a:stretch>
            <a:fillRect/>
          </a:stretch>
        </p:blipFill>
        <p:spPr>
          <a:xfrm>
            <a:off x="389238" y="4917707"/>
            <a:ext cx="8097794" cy="492775"/>
          </a:xfrm>
          <a:prstGeom prst="rect">
            <a:avLst/>
          </a:prstGeom>
        </p:spPr>
      </p:pic>
      <p:sp>
        <p:nvSpPr>
          <p:cNvPr id="6" name="TextBox 5"/>
          <p:cNvSpPr txBox="1"/>
          <p:nvPr/>
        </p:nvSpPr>
        <p:spPr>
          <a:xfrm>
            <a:off x="306859" y="26566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a:t>2)</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5340605" cy="1146176"/>
          </a:xfrm>
        </p:spPr>
        <p:txBody>
          <a:bodyPr>
            <a:normAutofit/>
          </a:bodyPr>
          <a:lstStyle/>
          <a:p>
            <a:r>
              <a:rPr lang="en-US">
                <a:cs typeface="Calibri Light" panose="020F0302020204030204"/>
              </a:rPr>
              <a:t>WHAT IS STRESS?</a:t>
            </a:r>
            <a:endParaRPr lang="en-US">
              <a:cs typeface="Calibri Light" panose="020F0302020204030204"/>
            </a:endParaRPr>
          </a:p>
        </p:txBody>
      </p:sp>
      <p:sp>
        <p:nvSpPr>
          <p:cNvPr id="22" name="Freeform: Shape 21"/>
          <p:cNvSpPr>
            <a:spLocks noGrp="1" noRot="1" noChangeAspect="1" noMove="1" noResize="1" noEditPoints="1" noAdjustHandles="1" noChangeArrowheads="1" noChangeShapeType="1" noTextEdit="1"/>
          </p:cNvSpPr>
          <p:nvPr/>
        </p:nvSpPr>
        <p:spPr>
          <a:xfrm>
            <a:off x="6178805" y="-2"/>
            <a:ext cx="6013194" cy="1511304"/>
          </a:xfrm>
          <a:custGeom>
            <a:avLst/>
            <a:gdLst>
              <a:gd name="connsiteX0" fmla="*/ 4545473 w 6013194"/>
              <a:gd name="connsiteY0" fmla="*/ 0 h 1511304"/>
              <a:gd name="connsiteX1" fmla="*/ 6013194 w 6013194"/>
              <a:gd name="connsiteY1" fmla="*/ 0 h 1511304"/>
              <a:gd name="connsiteX2" fmla="*/ 6013194 w 6013194"/>
              <a:gd name="connsiteY2" fmla="*/ 1508760 h 1511304"/>
              <a:gd name="connsiteX3" fmla="*/ 4545474 w 6013194"/>
              <a:gd name="connsiteY3" fmla="*/ 1508760 h 1511304"/>
              <a:gd name="connsiteX4" fmla="*/ 4545474 w 6013194"/>
              <a:gd name="connsiteY4" fmla="*/ 1511304 h 1511304"/>
              <a:gd name="connsiteX5" fmla="*/ 0 w 6013194"/>
              <a:gd name="connsiteY5" fmla="*/ 1511304 h 1511304"/>
              <a:gd name="connsiteX6" fmla="*/ 697617 w 6013194"/>
              <a:gd name="connsiteY6" fmla="*/ 3 h 1511304"/>
              <a:gd name="connsiteX7" fmla="*/ 4545473 w 6013194"/>
              <a:gd name="connsiteY7"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3194" h="1511304">
                <a:moveTo>
                  <a:pt x="4545473" y="0"/>
                </a:moveTo>
                <a:lnTo>
                  <a:pt x="6013194" y="0"/>
                </a:lnTo>
                <a:lnTo>
                  <a:pt x="6013194" y="1508760"/>
                </a:lnTo>
                <a:lnTo>
                  <a:pt x="4545474" y="1508760"/>
                </a:lnTo>
                <a:lnTo>
                  <a:pt x="4545474" y="1511304"/>
                </a:lnTo>
                <a:lnTo>
                  <a:pt x="0" y="1511304"/>
                </a:lnTo>
                <a:lnTo>
                  <a:pt x="697617" y="3"/>
                </a:lnTo>
                <a:lnTo>
                  <a:pt x="4545473" y="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p:cNvSpPr>
            <a:spLocks noGrp="1" noRot="1" noChangeAspect="1" noMove="1" noResize="1" noEditPoints="1" noAdjustHandles="1" noChangeArrowheads="1" noChangeShapeType="1" noTextEdit="1"/>
          </p:cNvSpPr>
          <p:nvPr/>
        </p:nvSpPr>
        <p:spPr>
          <a:xfrm>
            <a:off x="3480797" y="1690688"/>
            <a:ext cx="8711202" cy="5167312"/>
          </a:xfrm>
          <a:custGeom>
            <a:avLst/>
            <a:gdLst>
              <a:gd name="connsiteX0" fmla="*/ 0 w 8711202"/>
              <a:gd name="connsiteY0" fmla="*/ 0 h 5167312"/>
              <a:gd name="connsiteX1" fmla="*/ 7243482 w 8711202"/>
              <a:gd name="connsiteY1" fmla="*/ 0 h 5167312"/>
              <a:gd name="connsiteX2" fmla="*/ 8711202 w 8711202"/>
              <a:gd name="connsiteY2" fmla="*/ 0 h 5167312"/>
              <a:gd name="connsiteX3" fmla="*/ 8711202 w 8711202"/>
              <a:gd name="connsiteY3" fmla="*/ 5167312 h 5167312"/>
              <a:gd name="connsiteX4" fmla="*/ 7243482 w 8711202"/>
              <a:gd name="connsiteY4" fmla="*/ 5167312 h 5167312"/>
              <a:gd name="connsiteX5" fmla="*/ 221324 w 8711202"/>
              <a:gd name="connsiteY5" fmla="*/ 5167312 h 5167312"/>
              <a:gd name="connsiteX6" fmla="*/ 2615203 w 8711202"/>
              <a:gd name="connsiteY6" fmla="*/ 952 h 5167312"/>
              <a:gd name="connsiteX7" fmla="*/ 0 w 8711202"/>
              <a:gd name="connsiteY7"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1202" h="5167312">
                <a:moveTo>
                  <a:pt x="0" y="0"/>
                </a:moveTo>
                <a:lnTo>
                  <a:pt x="7243482" y="0"/>
                </a:lnTo>
                <a:lnTo>
                  <a:pt x="8711202" y="0"/>
                </a:lnTo>
                <a:lnTo>
                  <a:pt x="8711202" y="5167312"/>
                </a:lnTo>
                <a:lnTo>
                  <a:pt x="7243482" y="5167312"/>
                </a:lnTo>
                <a:lnTo>
                  <a:pt x="221324" y="5167312"/>
                </a:lnTo>
                <a:lnTo>
                  <a:pt x="2615203" y="952"/>
                </a:lnTo>
                <a:lnTo>
                  <a:pt x="0"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p:cNvSpPr>
            <a:spLocks noGrp="1" noRot="1" noChangeAspect="1" noMove="1" noResize="1" noEditPoints="1" noAdjustHandles="1" noChangeArrowheads="1" noChangeShapeType="1" noTextEdit="1"/>
          </p:cNvSpPr>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idx="1"/>
          </p:nvPr>
        </p:nvSpPr>
        <p:spPr>
          <a:xfrm>
            <a:off x="838200" y="2173288"/>
            <a:ext cx="3603171" cy="3639684"/>
          </a:xfrm>
        </p:spPr>
        <p:txBody>
          <a:bodyPr vert="horz" lIns="91440" tIns="45720" rIns="91440" bIns="45720" rtlCol="0" anchor="ctr">
            <a:normAutofit/>
          </a:bodyPr>
          <a:lstStyle/>
          <a:p>
            <a:r>
              <a:rPr lang="en-US" sz="2000" b="1">
                <a:solidFill>
                  <a:srgbClr val="FFFFFF"/>
                </a:solidFill>
                <a:ea typeface="+mn-lt"/>
                <a:cs typeface="+mn-lt"/>
              </a:rPr>
              <a:t>Stress</a:t>
            </a:r>
            <a:r>
              <a:rPr lang="en-US" sz="2000">
                <a:solidFill>
                  <a:srgbClr val="FFFFFF"/>
                </a:solidFill>
                <a:ea typeface="+mn-lt"/>
                <a:cs typeface="+mn-lt"/>
              </a:rPr>
              <a:t> is a feeling of emotional or physical tension. It can come from any event or thought that makes you feel frustrated, angry, or nervous. </a:t>
            </a:r>
            <a:r>
              <a:rPr lang="en-US" sz="2000" b="1">
                <a:solidFill>
                  <a:srgbClr val="FFFFFF"/>
                </a:solidFill>
                <a:ea typeface="+mn-lt"/>
                <a:cs typeface="+mn-lt"/>
              </a:rPr>
              <a:t>Stress</a:t>
            </a:r>
            <a:r>
              <a:rPr lang="en-US" sz="2000">
                <a:solidFill>
                  <a:srgbClr val="FFFFFF"/>
                </a:solidFill>
                <a:ea typeface="+mn-lt"/>
                <a:cs typeface="+mn-lt"/>
              </a:rPr>
              <a:t> is your body's reaction to a challenge or demand. In short bursts, </a:t>
            </a:r>
            <a:r>
              <a:rPr lang="en-US" sz="2000" b="1">
                <a:solidFill>
                  <a:srgbClr val="FFFFFF"/>
                </a:solidFill>
                <a:ea typeface="+mn-lt"/>
                <a:cs typeface="+mn-lt"/>
              </a:rPr>
              <a:t>stress</a:t>
            </a:r>
            <a:r>
              <a:rPr lang="en-US" sz="2000">
                <a:solidFill>
                  <a:srgbClr val="FFFFFF"/>
                </a:solidFill>
                <a:ea typeface="+mn-lt"/>
                <a:cs typeface="+mn-lt"/>
              </a:rPr>
              <a:t> can be positive, such as when it helps you avoid danger or meet a deadline.</a:t>
            </a:r>
            <a:endParaRPr lang="en-US" sz="2000">
              <a:solidFill>
                <a:srgbClr val="FFFFFF"/>
              </a:solidFill>
            </a:endParaRPr>
          </a:p>
        </p:txBody>
      </p:sp>
      <p:pic>
        <p:nvPicPr>
          <p:cNvPr id="4" name="Picture 4" descr="A close up of text on a white background&#10;&#10;Description automatically generated"/>
          <p:cNvPicPr>
            <a:picLocks noChangeAspect="1"/>
          </p:cNvPicPr>
          <p:nvPr/>
        </p:nvPicPr>
        <p:blipFill>
          <a:blip r:embed="rId1"/>
          <a:stretch>
            <a:fillRect/>
          </a:stretch>
        </p:blipFill>
        <p:spPr>
          <a:xfrm>
            <a:off x="6266147" y="2173287"/>
            <a:ext cx="5004593" cy="4003675"/>
          </a:xfrm>
          <a:custGeom>
            <a:avLst/>
            <a:gdLst/>
            <a:ahLst/>
            <a:cxnLst/>
            <a:rect l="l" t="t" r="r" b="b"/>
            <a:pathLst>
              <a:path w="4636009" h="5032375">
                <a:moveTo>
                  <a:pt x="0" y="0"/>
                </a:moveTo>
                <a:lnTo>
                  <a:pt x="4636009" y="0"/>
                </a:lnTo>
                <a:lnTo>
                  <a:pt x="4636009" y="5032375"/>
                </a:lnTo>
                <a:lnTo>
                  <a:pt x="0" y="5032375"/>
                </a:lnTo>
                <a:close/>
              </a:path>
            </a:pathLst>
          </a:cu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erson taking a selfie&#10;&#10;Description automatically generated"/>
          <p:cNvPicPr>
            <a:picLocks noGrp="1" noChangeAspect="1"/>
          </p:cNvPicPr>
          <p:nvPr>
            <p:ph idx="1"/>
          </p:nvPr>
        </p:nvPicPr>
        <p:blipFill>
          <a:blip r:embed="rId1"/>
          <a:stretch>
            <a:fillRect/>
          </a:stretch>
        </p:blipFill>
        <p:spPr>
          <a:xfrm>
            <a:off x="261036" y="909917"/>
            <a:ext cx="6438900" cy="3629025"/>
          </a:xfrm>
        </p:spPr>
      </p:pic>
      <p:pic>
        <p:nvPicPr>
          <p:cNvPr id="5" name="Picture 5"/>
          <p:cNvPicPr>
            <a:picLocks noChangeAspect="1"/>
          </p:cNvPicPr>
          <p:nvPr/>
        </p:nvPicPr>
        <p:blipFill>
          <a:blip r:embed="rId2"/>
          <a:stretch>
            <a:fillRect/>
          </a:stretch>
        </p:blipFill>
        <p:spPr>
          <a:xfrm>
            <a:off x="256784" y="4846505"/>
            <a:ext cx="7377831" cy="526140"/>
          </a:xfrm>
          <a:prstGeom prst="rect">
            <a:avLst/>
          </a:prstGeom>
        </p:spPr>
      </p:pic>
      <p:sp>
        <p:nvSpPr>
          <p:cNvPr id="6" name="TextBox 5"/>
          <p:cNvSpPr txBox="1"/>
          <p:nvPr/>
        </p:nvSpPr>
        <p:spPr>
          <a:xfrm>
            <a:off x="256784" y="49686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a:t>3)</a:t>
            </a: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12" y="253067"/>
            <a:ext cx="10515600" cy="1325563"/>
          </a:xfrm>
        </p:spPr>
        <p:txBody>
          <a:bodyPr/>
          <a:lstStyle/>
          <a:p>
            <a:r>
              <a:rPr lang="en-US" b="1"/>
              <a:t>Future Scope</a:t>
            </a:r>
            <a:r>
              <a:rPr lang="en-US"/>
              <a:t> </a:t>
            </a:r>
            <a:endParaRPr lang="en-US"/>
          </a:p>
        </p:txBody>
      </p:sp>
      <p:sp>
        <p:nvSpPr>
          <p:cNvPr id="3" name="Content Placeholder 2"/>
          <p:cNvSpPr>
            <a:spLocks noGrp="1"/>
          </p:cNvSpPr>
          <p:nvPr>
            <p:ph idx="1"/>
          </p:nvPr>
        </p:nvSpPr>
        <p:spPr/>
        <p:txBody>
          <a:bodyPr/>
          <a:lstStyle/>
          <a:p>
            <a:r>
              <a:rPr lang="en-US"/>
              <a:t>Instead of using this web application we will try to create an android application so it will be easy to use.</a:t>
            </a:r>
            <a:endParaRPr lang="en-US"/>
          </a:p>
          <a:p>
            <a:r>
              <a:rPr lang="en-US"/>
              <a:t>We are getting an accuracy of 82% so to increase the dataset need some more highly correlated columns.</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a:spLocks noGrp="1" noRot="1" noChangeAspect="1" noMove="1" noResize="1" noEditPoints="1" noAdjustHandles="1" noChangeArrowheads="1" noChangeShapeType="1" noTextEdit="1"/>
          </p:cNvSpPr>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a:spLocks noGrp="1" noRot="1" noChangeAspect="1" noMove="1" noResize="1" noEditPoints="1" noAdjustHandles="1" noChangeArrowheads="1" noChangeShapeType="1" noTextEdit="1"/>
          </p:cNvSpPr>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75767" y="1188637"/>
            <a:ext cx="2988234" cy="4480726"/>
          </a:xfrm>
        </p:spPr>
        <p:txBody>
          <a:bodyPr>
            <a:normAutofit/>
          </a:bodyPr>
          <a:lstStyle/>
          <a:p>
            <a:pPr algn="r"/>
            <a:r>
              <a:rPr lang="en-GB" sz="5100" b="1">
                <a:ea typeface="+mj-lt"/>
                <a:cs typeface="+mj-lt"/>
              </a:rPr>
              <a:t>ABSTRACT</a:t>
            </a:r>
            <a:endParaRPr lang="en-US" sz="5100"/>
          </a:p>
        </p:txBody>
      </p:sp>
      <p:cxnSp>
        <p:nvCxnSpPr>
          <p:cNvPr id="14" name="Straight Connector 13"/>
          <p:cNvCxnSpPr>
            <a:cxnSpLocks noGrp="1" noRot="1" noChangeAspect="1" noMove="1" noResize="1" noEditPoints="1" noAdjustHandles="1" noChangeArrowheads="1" noChangeShapeType="1"/>
          </p:cNvCxnSpPr>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255260" y="1648870"/>
            <a:ext cx="4702848" cy="3560260"/>
          </a:xfrm>
        </p:spPr>
        <p:txBody>
          <a:bodyPr vert="horz" lIns="91440" tIns="45720" rIns="91440" bIns="45720" rtlCol="0" anchor="ctr">
            <a:normAutofit/>
          </a:bodyPr>
          <a:lstStyle/>
          <a:p>
            <a:r>
              <a:rPr lang="en-US" sz="2000">
                <a:ea typeface="+mn-lt"/>
                <a:cs typeface="+mn-lt"/>
              </a:rPr>
              <a:t>Every year tens of millions of people suffer from depression and few of them get proper treatment on time</a:t>
            </a:r>
            <a:r>
              <a:rPr lang="en-GB" sz="2000">
                <a:ea typeface="+mn-lt"/>
                <a:cs typeface="+mn-lt"/>
              </a:rPr>
              <a:t> and some of them are not. This depression is the result of heavy stress .Every nine out of ten are suffering with stress because of work-overload ,family problems etc.. So, it is necessary to know whether the person is stressed if then he/she should be treated before stepping into danger situation which leads to problems like Heart Stoke, Depression etc</a:t>
            </a:r>
            <a:endParaRPr lang="en-US" sz="2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p:cNvPicPr>
            <a:picLocks noGrp="1" noRot="1" noChangeAspect="1" noMove="1" noResize="1" noEditPoints="1" noAdjustHandles="1" noChangeArrowheads="1" noChangeShapeType="1" noCrop="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rot="5400000">
            <a:off x="3372661" y="-3359290"/>
            <a:ext cx="5470372" cy="12188952"/>
          </a:xfrm>
          <a:prstGeom prst="rect">
            <a:avLst/>
          </a:prstGeom>
        </p:spPr>
      </p:pic>
      <p:sp>
        <p:nvSpPr>
          <p:cNvPr id="2" name="Title 1"/>
          <p:cNvSpPr>
            <a:spLocks noGrp="1"/>
          </p:cNvSpPr>
          <p:nvPr>
            <p:ph type="title"/>
          </p:nvPr>
        </p:nvSpPr>
        <p:spPr>
          <a:xfrm>
            <a:off x="1403632" y="184336"/>
            <a:ext cx="9283781" cy="1405965"/>
          </a:xfrm>
        </p:spPr>
        <p:txBody>
          <a:bodyPr vert="horz" lIns="91440" tIns="45720" rIns="91440" bIns="45720" rtlCol="0" anchor="b">
            <a:normAutofit/>
          </a:bodyPr>
          <a:lstStyle/>
          <a:p>
            <a:pPr algn="ctr"/>
            <a:r>
              <a:rPr lang="en-GB" altLang="en-US" sz="5000" u="sng">
                <a:gradFill>
                  <a:gsLst>
                    <a:gs pos="21000">
                      <a:srgbClr val="53575C"/>
                    </a:gs>
                    <a:gs pos="88000">
                      <a:srgbClr val="C5C7CA"/>
                    </a:gs>
                  </a:gsLst>
                  <a:lin ang="5400000"/>
                </a:gradFill>
                <a:effectLst/>
              </a:rPr>
              <a:t>AIM</a:t>
            </a:r>
            <a:endParaRPr lang="en-GB" altLang="en-US" sz="5000" u="sng">
              <a:gradFill>
                <a:gsLst>
                  <a:gs pos="21000">
                    <a:srgbClr val="53575C"/>
                  </a:gs>
                  <a:gs pos="88000">
                    <a:srgbClr val="C5C7CA"/>
                  </a:gs>
                </a:gsLst>
                <a:lin ang="5400000"/>
              </a:gradFill>
              <a:effectLst/>
            </a:endParaRPr>
          </a:p>
        </p:txBody>
      </p:sp>
      <p:sp>
        <p:nvSpPr>
          <p:cNvPr id="3" name="Content Placeholder 2"/>
          <p:cNvSpPr>
            <a:spLocks noGrp="1"/>
          </p:cNvSpPr>
          <p:nvPr>
            <p:ph idx="1"/>
          </p:nvPr>
        </p:nvSpPr>
        <p:spPr>
          <a:xfrm>
            <a:off x="1403350" y="1705610"/>
            <a:ext cx="9283700" cy="2052320"/>
          </a:xfrm>
        </p:spPr>
        <p:txBody>
          <a:bodyPr vert="horz" lIns="91440" tIns="45720" rIns="91440" bIns="45720" rtlCol="0">
            <a:normAutofit lnSpcReduction="20000"/>
          </a:bodyPr>
          <a:lstStyle/>
          <a:p>
            <a:pPr marL="0" indent="0" algn="l">
              <a:lnSpc>
                <a:spcPct val="110000"/>
              </a:lnSpc>
              <a:buNone/>
            </a:pPr>
            <a:r>
              <a:rPr lang="en-GB" altLang="en-US" sz="1800">
                <a:latin typeface="Times New Roman" panose="02020603050405020304" charset="0"/>
                <a:cs typeface="Times New Roman" panose="02020603050405020304" charset="0"/>
              </a:rPr>
              <a:t>	We developed a AI model which will detect the degree of one’s stress and provide them appropriate suggestions based on there stree level..</a:t>
            </a:r>
            <a:endParaRPr lang="en-GB" altLang="en-US" sz="1800">
              <a:latin typeface="Times New Roman" panose="02020603050405020304" charset="0"/>
              <a:cs typeface="Times New Roman" panose="02020603050405020304" charset="0"/>
            </a:endParaRPr>
          </a:p>
          <a:p>
            <a:pPr marL="0" indent="0" algn="l">
              <a:buNone/>
            </a:pPr>
            <a:endParaRPr lang="en-GB" altLang="en-US" sz="1800">
              <a:latin typeface="Times New Roman" panose="02020603050405020304" charset="0"/>
              <a:cs typeface="Times New Roman" panose="02020603050405020304" charset="0"/>
            </a:endParaRPr>
          </a:p>
          <a:p>
            <a:pPr marL="0" indent="0" algn="l">
              <a:buNone/>
            </a:pPr>
            <a:r>
              <a:rPr lang="en-GB" altLang="en-US" sz="1800">
                <a:latin typeface="Times New Roman" panose="02020603050405020304" charset="0"/>
                <a:cs typeface="Times New Roman" panose="02020603050405020304" charset="0"/>
              </a:rPr>
              <a:t>	We deployed the model using the web-application which is user-friendly and easily understandable.</a:t>
            </a:r>
            <a:endParaRPr lang="en-GB" altLang="en-US" sz="1800">
              <a:latin typeface="Times New Roman" panose="02020603050405020304" charset="0"/>
              <a:cs typeface="Times New Roman" panose="02020603050405020304" charset="0"/>
            </a:endParaRPr>
          </a:p>
        </p:txBody>
      </p:sp>
      <p:sp>
        <p:nvSpPr>
          <p:cNvPr id="24" name="Rectangle 23"/>
          <p:cNvSpPr>
            <a:spLocks noGrp="1" noRot="1" noChangeAspect="1" noMove="1" noResize="1" noEditPoints="1" noAdjustHandles="1" noChangeArrowheads="1" noChangeShapeType="1" noTextEdit="1"/>
          </p:cNvSpPr>
          <p:nvPr/>
        </p:nvSpPr>
        <p:spPr>
          <a:xfrm>
            <a:off x="-1078" y="685797"/>
            <a:ext cx="118872" cy="15504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a:spLocks noGrp="1" noRot="1" noChangeAspect="1" noMove="1" noResize="1" noEditPoints="1" noAdjustHandles="1" noChangeArrowheads="1" noChangeShapeType="1" noTextEdit="1"/>
          </p:cNvSpPr>
          <p:nvPr/>
        </p:nvSpPr>
        <p:spPr>
          <a:xfrm>
            <a:off x="12073128" y="6172201"/>
            <a:ext cx="118872"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a:spLocks noGrp="1" noRot="1" noChangeAspect="1" noMove="1" noResize="1" noEditPoints="1" noAdjustHandles="1" noChangeArrowheads="1" noChangeShapeType="1" noTextEdit="1"/>
          </p:cNvSpPr>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a:spLocks noGrp="1" noRot="1" noChangeAspect="1" noMove="1" noResize="1" noEditPoints="1" noAdjustHandles="1" noChangeArrowheads="1" noChangeShapeType="1" noTextEdit="1"/>
          </p:cNvSpPr>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75767" y="1188637"/>
            <a:ext cx="2988234" cy="4480726"/>
          </a:xfrm>
        </p:spPr>
        <p:txBody>
          <a:bodyPr>
            <a:normAutofit fontScale="90000"/>
          </a:bodyPr>
          <a:lstStyle/>
          <a:p>
            <a:pPr algn="r">
              <a:lnSpc>
                <a:spcPct val="100000"/>
              </a:lnSpc>
            </a:pPr>
            <a:br>
              <a:rPr lang="en-GB" altLang="en-US" sz="2000" b="1" u="sng">
                <a:gradFill>
                  <a:gsLst>
                    <a:gs pos="21000">
                      <a:srgbClr val="53575C"/>
                    </a:gs>
                    <a:gs pos="88000">
                      <a:srgbClr val="C5C7CA"/>
                    </a:gs>
                  </a:gsLst>
                  <a:lin ang="5400000"/>
                </a:gradFill>
                <a:effectLst/>
                <a:latin typeface="Times New Roman" panose="02020603050405020304" charset="0"/>
                <a:cs typeface="Times New Roman" panose="02020603050405020304" charset="0"/>
              </a:rPr>
            </a:br>
            <a:br>
              <a:rPr lang="en-GB" altLang="en-US" sz="2000" b="1" u="sng">
                <a:gradFill>
                  <a:gsLst>
                    <a:gs pos="21000">
                      <a:srgbClr val="53575C"/>
                    </a:gs>
                    <a:gs pos="88000">
                      <a:srgbClr val="C5C7CA"/>
                    </a:gs>
                  </a:gsLst>
                  <a:lin ang="5400000"/>
                </a:gradFill>
                <a:effectLst/>
                <a:latin typeface="Times New Roman" panose="02020603050405020304" charset="0"/>
                <a:cs typeface="Times New Roman" panose="02020603050405020304" charset="0"/>
              </a:rPr>
            </a:br>
            <a:br>
              <a:rPr lang="en-GB" altLang="en-US" sz="2000" b="1" u="sng">
                <a:gradFill>
                  <a:gsLst>
                    <a:gs pos="21000">
                      <a:srgbClr val="53575C"/>
                    </a:gs>
                    <a:gs pos="88000">
                      <a:srgbClr val="C5C7CA"/>
                    </a:gs>
                  </a:gsLst>
                  <a:lin ang="5400000"/>
                </a:gradFill>
                <a:effectLst/>
                <a:latin typeface="Times New Roman" panose="02020603050405020304" charset="0"/>
                <a:cs typeface="Times New Roman" panose="02020603050405020304" charset="0"/>
              </a:rPr>
            </a:br>
            <a:r>
              <a:rPr lang="en-GB" altLang="en-US" sz="2665" b="1" u="sng">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Times New Roman" panose="02020603050405020304" charset="0"/>
                <a:cs typeface="Times New Roman" panose="02020603050405020304" charset="0"/>
              </a:rPr>
              <a:t>Existing System :</a:t>
            </a:r>
            <a:br>
              <a:rPr lang="en-GB" altLang="en-US" sz="2000" b="1">
                <a:solidFill>
                  <a:schemeClr val="accent4"/>
                </a:solidFill>
                <a:effectLst>
                  <a:outerShdw blurRad="38100" dist="38100" dir="2700000" algn="tl">
                    <a:srgbClr val="000000">
                      <a:alpha val="43137"/>
                    </a:srgbClr>
                  </a:outerShdw>
                </a:effectLst>
                <a:latin typeface="Times New Roman" panose="02020603050405020304" charset="0"/>
                <a:cs typeface="Times New Roman" panose="02020603050405020304" charset="0"/>
              </a:rPr>
            </a:br>
            <a:br>
              <a:rPr lang="en-GB" altLang="en-US" sz="2000" b="1">
                <a:solidFill>
                  <a:schemeClr val="accent4"/>
                </a:solidFill>
                <a:effectLst>
                  <a:outerShdw blurRad="38100" dist="38100" dir="2700000" algn="tl">
                    <a:srgbClr val="000000">
                      <a:alpha val="43137"/>
                    </a:srgbClr>
                  </a:outerShdw>
                </a:effectLst>
                <a:latin typeface="Times New Roman" panose="02020603050405020304" charset="0"/>
                <a:cs typeface="Times New Roman" panose="02020603050405020304" charset="0"/>
              </a:rPr>
            </a:br>
            <a:r>
              <a:rPr lang="en-GB" altLang="en-US" sz="1780" b="1">
                <a:gradFill>
                  <a:gsLst>
                    <a:gs pos="21000">
                      <a:srgbClr val="53575C"/>
                    </a:gs>
                    <a:gs pos="88000">
                      <a:srgbClr val="C5C7CA"/>
                    </a:gs>
                  </a:gsLst>
                  <a:lin ang="5400000"/>
                </a:gradFill>
                <a:effectLst/>
                <a:latin typeface="Times New Roman" panose="02020603050405020304" charset="0"/>
                <a:cs typeface="Times New Roman" panose="02020603050405020304" charset="0"/>
              </a:rPr>
              <a:t>There are many machines like ECG etc..for detection of stress.But for a normal or a busy person finds no time for ECG testings So it is neccessary to develop a mobile application which uses normal data and detects the degree of stress.</a:t>
            </a:r>
            <a:br>
              <a:rPr lang="en-GB" altLang="en-US" sz="2000" b="1">
                <a:solidFill>
                  <a:schemeClr val="accent4"/>
                </a:solidFill>
                <a:effectLst>
                  <a:outerShdw blurRad="38100" dist="38100" dir="2700000" algn="tl">
                    <a:srgbClr val="000000">
                      <a:alpha val="43137"/>
                    </a:srgbClr>
                  </a:outerShdw>
                </a:effectLst>
                <a:latin typeface="Times New Roman" panose="02020603050405020304" charset="0"/>
                <a:cs typeface="Times New Roman" panose="02020603050405020304" charset="0"/>
                <a:sym typeface="+mn-ea"/>
              </a:rPr>
            </a:br>
            <a:br>
              <a:rPr lang="en-GB" altLang="en-US" sz="2000" b="1">
                <a:solidFill>
                  <a:schemeClr val="accent4"/>
                </a:solidFill>
                <a:effectLst>
                  <a:outerShdw blurRad="38100" dist="38100" dir="2700000" algn="tl">
                    <a:srgbClr val="000000">
                      <a:alpha val="43137"/>
                    </a:srgbClr>
                  </a:outerShdw>
                </a:effectLst>
                <a:latin typeface="Times New Roman" panose="02020603050405020304" charset="0"/>
                <a:cs typeface="Times New Roman" panose="02020603050405020304" charset="0"/>
              </a:rPr>
            </a:br>
            <a:br>
              <a:rPr lang="en-GB" altLang="en-US" sz="2000" b="1">
                <a:solidFill>
                  <a:schemeClr val="accent4"/>
                </a:solidFill>
                <a:effectLst>
                  <a:outerShdw blurRad="38100" dist="38100" dir="2700000" algn="tl">
                    <a:srgbClr val="000000">
                      <a:alpha val="43137"/>
                    </a:srgbClr>
                  </a:outerShdw>
                </a:effectLst>
                <a:latin typeface="Times New Roman" panose="02020603050405020304" charset="0"/>
                <a:cs typeface="Times New Roman" panose="02020603050405020304" charset="0"/>
              </a:rPr>
            </a:br>
            <a:br>
              <a:rPr lang="en-GB" altLang="en-US" sz="2000" b="1">
                <a:solidFill>
                  <a:schemeClr val="accent4"/>
                </a:solidFill>
                <a:effectLst>
                  <a:outerShdw blurRad="38100" dist="38100" dir="2700000" algn="tl">
                    <a:srgbClr val="000000">
                      <a:alpha val="43137"/>
                    </a:srgbClr>
                  </a:outerShdw>
                </a:effectLst>
                <a:latin typeface="Times New Roman" panose="02020603050405020304" charset="0"/>
                <a:cs typeface="Times New Roman" panose="02020603050405020304" charset="0"/>
              </a:rPr>
            </a:br>
            <a:br>
              <a:rPr lang="en-GB" altLang="en-US" sz="2000" b="1">
                <a:solidFill>
                  <a:schemeClr val="accent4"/>
                </a:solidFill>
                <a:effectLst>
                  <a:outerShdw blurRad="38100" dist="38100" dir="2700000" algn="tl">
                    <a:srgbClr val="000000">
                      <a:alpha val="43137"/>
                    </a:srgbClr>
                  </a:outerShdw>
                </a:effectLst>
                <a:latin typeface="Times New Roman" panose="02020603050405020304" charset="0"/>
                <a:cs typeface="Times New Roman" panose="02020603050405020304" charset="0"/>
              </a:rPr>
            </a:br>
            <a:br>
              <a:rPr lang="en-GB" altLang="en-US" sz="2000" b="1">
                <a:solidFill>
                  <a:schemeClr val="accent4"/>
                </a:solidFill>
                <a:effectLst>
                  <a:outerShdw blurRad="38100" dist="38100" dir="2700000" algn="tl">
                    <a:srgbClr val="000000">
                      <a:alpha val="43137"/>
                    </a:srgbClr>
                  </a:outerShdw>
                </a:effectLst>
                <a:latin typeface="Times New Roman" panose="02020603050405020304" charset="0"/>
                <a:cs typeface="Times New Roman" panose="02020603050405020304" charset="0"/>
              </a:rPr>
            </a:br>
            <a:br>
              <a:rPr lang="en-GB" altLang="en-US" sz="2000" b="1">
                <a:solidFill>
                  <a:schemeClr val="accent4"/>
                </a:solidFill>
                <a:effectLst>
                  <a:outerShdw blurRad="38100" dist="38100" dir="2700000" algn="tl">
                    <a:srgbClr val="000000">
                      <a:alpha val="43137"/>
                    </a:srgbClr>
                  </a:outerShdw>
                </a:effectLst>
                <a:latin typeface="Times New Roman" panose="02020603050405020304" charset="0"/>
                <a:cs typeface="Times New Roman" panose="02020603050405020304" charset="0"/>
              </a:rPr>
            </a:br>
            <a:br>
              <a:rPr lang="en-GB" altLang="en-US" sz="2000" b="1">
                <a:solidFill>
                  <a:schemeClr val="accent4"/>
                </a:solidFill>
                <a:effectLst>
                  <a:outerShdw blurRad="38100" dist="38100" dir="2700000" algn="tl">
                    <a:srgbClr val="000000">
                      <a:alpha val="43137"/>
                    </a:srgbClr>
                  </a:outerShdw>
                </a:effectLst>
                <a:latin typeface="Times New Roman" panose="02020603050405020304" charset="0"/>
                <a:cs typeface="Times New Roman" panose="02020603050405020304" charset="0"/>
              </a:rPr>
            </a:br>
            <a:br>
              <a:rPr lang="en-GB" altLang="en-US" sz="2000" b="1">
                <a:solidFill>
                  <a:schemeClr val="accent4"/>
                </a:solidFill>
                <a:effectLst>
                  <a:outerShdw blurRad="38100" dist="38100" dir="2700000" algn="tl">
                    <a:srgbClr val="000000">
                      <a:alpha val="43137"/>
                    </a:srgbClr>
                  </a:outerShdw>
                </a:effectLst>
                <a:latin typeface="Times New Roman" panose="02020603050405020304" charset="0"/>
                <a:cs typeface="Times New Roman" panose="02020603050405020304" charset="0"/>
              </a:rPr>
            </a:br>
            <a:endParaRPr lang="en-GB" altLang="en-US" sz="2000" b="1">
              <a:solidFill>
                <a:schemeClr val="accent4"/>
              </a:solidFill>
              <a:effectLst>
                <a:outerShdw blurRad="38100" dist="38100" dir="2700000" algn="tl">
                  <a:srgbClr val="000000">
                    <a:alpha val="43137"/>
                  </a:srgbClr>
                </a:outerShdw>
              </a:effectLst>
              <a:latin typeface="Times New Roman" panose="02020603050405020304" charset="0"/>
              <a:cs typeface="Times New Roman" panose="02020603050405020304" charset="0"/>
            </a:endParaRPr>
          </a:p>
        </p:txBody>
      </p:sp>
      <p:cxnSp>
        <p:nvCxnSpPr>
          <p:cNvPr id="14" name="Straight Connector 13"/>
          <p:cNvCxnSpPr>
            <a:cxnSpLocks noGrp="1" noRot="1" noChangeAspect="1" noMove="1" noResize="1" noEditPoints="1" noAdjustHandles="1" noChangeArrowheads="1" noChangeShapeType="1"/>
          </p:cNvCxnSpPr>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255260" y="1648870"/>
            <a:ext cx="4702848" cy="3560260"/>
          </a:xfrm>
        </p:spPr>
        <p:txBody>
          <a:bodyPr vert="horz" lIns="91440" tIns="45720" rIns="91440" bIns="45720" rtlCol="0" anchor="ctr">
            <a:normAutofit fontScale="40000"/>
          </a:bodyPr>
          <a:lstStyle/>
          <a:p>
            <a:pPr marL="0" indent="0">
              <a:buNone/>
            </a:pPr>
            <a:endParaRPr lang="en-GB" altLang="en-US" sz="2400" u="sng">
              <a:solidFill>
                <a:schemeClr val="accent4"/>
              </a:solidFill>
              <a:effectLst>
                <a:outerShdw dist="38100" dir="2640000" algn="bl" rotWithShape="0">
                  <a:schemeClr val="tx2">
                    <a:lumMod val="75000"/>
                  </a:schemeClr>
                </a:outerShdw>
              </a:effectLst>
              <a:latin typeface="Times New Roman" panose="02020603050405020304" charset="0"/>
              <a:cs typeface="Times New Roman" panose="02020603050405020304" charset="0"/>
            </a:endParaRPr>
          </a:p>
          <a:p>
            <a:pPr marL="0" indent="0">
              <a:buNone/>
            </a:pPr>
            <a:endParaRPr lang="en-GB" altLang="en-US" sz="2400" u="sng">
              <a:solidFill>
                <a:schemeClr val="accent4"/>
              </a:solidFill>
              <a:effectLst>
                <a:outerShdw dist="38100" dir="2640000" algn="bl" rotWithShape="0">
                  <a:schemeClr val="tx2">
                    <a:lumMod val="75000"/>
                  </a:schemeClr>
                </a:outerShdw>
              </a:effectLst>
              <a:latin typeface="Times New Roman" panose="02020603050405020304" charset="0"/>
              <a:cs typeface="Times New Roman" panose="02020603050405020304" charset="0"/>
            </a:endParaRPr>
          </a:p>
          <a:p>
            <a:pPr marL="0" indent="0">
              <a:buNone/>
            </a:pPr>
            <a:r>
              <a:rPr lang="en-GB" altLang="en-US" sz="8000" b="1" u="sng">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Times New Roman" panose="02020603050405020304" charset="0"/>
                <a:cs typeface="Times New Roman" panose="02020603050405020304" charset="0"/>
              </a:rPr>
              <a:t>Proposed System :</a:t>
            </a:r>
            <a:endParaRPr lang="en-GB" altLang="en-US" sz="8000" b="1" u="sng">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Times New Roman" panose="02020603050405020304" charset="0"/>
              <a:cs typeface="Times New Roman" panose="02020603050405020304" charset="0"/>
            </a:endParaRPr>
          </a:p>
          <a:p>
            <a:pPr marL="0" indent="0">
              <a:buNone/>
            </a:pPr>
            <a:endParaRPr lang="en-GB" altLang="en-US" sz="2400" u="sng">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Times New Roman" panose="02020603050405020304" charset="0"/>
              <a:cs typeface="Times New Roman" panose="02020603050405020304" charset="0"/>
            </a:endParaRPr>
          </a:p>
          <a:p>
            <a:pPr marL="0" indent="0">
              <a:lnSpc>
                <a:spcPct val="100000"/>
              </a:lnSpc>
              <a:buNone/>
            </a:pPr>
            <a:r>
              <a:rPr lang="en-GB" altLang="en-US" sz="4000" b="1">
                <a:gradFill>
                  <a:gsLst>
                    <a:gs pos="21000">
                      <a:srgbClr val="53575C"/>
                    </a:gs>
                    <a:gs pos="88000">
                      <a:srgbClr val="C5C7CA"/>
                    </a:gs>
                  </a:gsLst>
                  <a:lin ang="5400000"/>
                </a:gradFill>
                <a:effectLst/>
                <a:latin typeface="Times New Roman" panose="02020603050405020304" charset="0"/>
                <a:cs typeface="Times New Roman" panose="02020603050405020304" charset="0"/>
              </a:rPr>
              <a:t>In the proposed system we created a ML model by feeding it with  dataset which contains simple and understandable columns like gender,family_history etc..Then we deployed these model using web application so everyone can access it anywhere and know about there stress level easily just through there mobile without giving there time for going around hospital’s.</a:t>
            </a:r>
            <a:endParaRPr lang="en-GB" altLang="en-US" sz="4000" b="1">
              <a:gradFill>
                <a:gsLst>
                  <a:gs pos="21000">
                    <a:srgbClr val="53575C"/>
                  </a:gs>
                  <a:gs pos="88000">
                    <a:srgbClr val="C5C7CA"/>
                  </a:gs>
                </a:gsLst>
                <a:lin ang="5400000"/>
              </a:gradFill>
              <a:effectLst/>
              <a:latin typeface="Times New Roman" panose="02020603050405020304" charset="0"/>
              <a:cs typeface="Times New Roman" panose="02020603050405020304" charset="0"/>
            </a:endParaRPr>
          </a:p>
          <a:p>
            <a:pPr marL="0" indent="0">
              <a:buNone/>
            </a:pPr>
            <a:endParaRPr lang="en-GB" altLang="en-US" sz="2400" u="sng">
              <a:solidFill>
                <a:schemeClr val="accent4"/>
              </a:solidFill>
              <a:effectLst>
                <a:outerShdw dist="38100" dir="2640000" algn="bl" rotWithShape="0">
                  <a:schemeClr val="tx2">
                    <a:lumMod val="75000"/>
                  </a:schemeClr>
                </a:outerShdw>
              </a:effectLst>
              <a:cs typeface="Calibri" panose="020F0502020204030204"/>
            </a:endParaRPr>
          </a:p>
          <a:p>
            <a:pPr marL="0" indent="0">
              <a:buNone/>
            </a:pPr>
            <a:endParaRPr lang="en-GB" altLang="en-US" sz="2400" u="sng">
              <a:solidFill>
                <a:schemeClr val="accent4"/>
              </a:solidFill>
              <a:effectLst>
                <a:outerShdw dist="38100" dir="2640000" algn="bl" rotWithShape="0">
                  <a:schemeClr val="tx2">
                    <a:lumMod val="75000"/>
                  </a:schemeClr>
                </a:outerShdw>
              </a:effectLst>
              <a:cs typeface="Calibri" panose="020F0502020204030204"/>
            </a:endParaRPr>
          </a:p>
          <a:p>
            <a:pPr marL="0" indent="0">
              <a:buNone/>
            </a:pPr>
            <a:endParaRPr lang="en-GB" altLang="en-US" sz="2400" u="sng">
              <a:solidFill>
                <a:schemeClr val="accent4"/>
              </a:solidFill>
              <a:effectLst>
                <a:outerShdw dist="38100" dir="2640000" algn="bl" rotWithShape="0">
                  <a:schemeClr val="tx2">
                    <a:lumMod val="75000"/>
                  </a:schemeClr>
                </a:outerShdw>
              </a:effectLst>
              <a:cs typeface="Calibri" panose="020F0502020204030204"/>
            </a:endParaRPr>
          </a:p>
          <a:p>
            <a:pPr marL="0" indent="0">
              <a:buNone/>
            </a:pPr>
            <a:endParaRPr lang="en-GB" altLang="en-US" sz="2400" u="sng">
              <a:solidFill>
                <a:schemeClr val="accent4"/>
              </a:solidFill>
              <a:effectLst>
                <a:outerShdw dist="38100" dir="2640000" algn="bl" rotWithShape="0">
                  <a:schemeClr val="tx2">
                    <a:lumMod val="75000"/>
                  </a:schemeClr>
                </a:outerShdw>
              </a:effectLst>
              <a:cs typeface="Calibri" panose="020F0502020204030204"/>
            </a:endParaRPr>
          </a:p>
          <a:p>
            <a:pPr marL="0" indent="0">
              <a:buNone/>
            </a:pPr>
            <a:endParaRPr lang="en-GB" altLang="en-US" sz="2400" u="sng">
              <a:solidFill>
                <a:schemeClr val="accent4"/>
              </a:solidFill>
              <a:effectLst>
                <a:outerShdw dist="38100" dir="2640000" algn="bl" rotWithShape="0">
                  <a:schemeClr val="tx2">
                    <a:lumMod val="75000"/>
                  </a:schemeClr>
                </a:outerShdw>
              </a:effectLst>
              <a:cs typeface="Calibri" panose="020F0502020204030204"/>
            </a:endParaRPr>
          </a:p>
          <a:p>
            <a:pPr marL="0" indent="0">
              <a:buNone/>
            </a:pPr>
            <a:endParaRPr lang="en-GB" altLang="en-US" sz="2400" u="sng">
              <a:solidFill>
                <a:schemeClr val="accent4"/>
              </a:solidFill>
              <a:effectLst>
                <a:outerShdw dist="38100" dir="2640000" algn="bl" rotWithShape="0">
                  <a:schemeClr val="tx2">
                    <a:lumMod val="75000"/>
                  </a:schemeClr>
                </a:outerShdw>
              </a:effectLst>
              <a:cs typeface="Calibri" panose="020F0502020204030204"/>
            </a:endParaRPr>
          </a:p>
          <a:p>
            <a:pPr marL="0" indent="0">
              <a:buNone/>
            </a:pPr>
            <a:endParaRPr lang="en-GB" altLang="en-US" sz="2400" u="sng">
              <a:solidFill>
                <a:schemeClr val="accent4"/>
              </a:solidFill>
              <a:effectLst>
                <a:outerShdw dist="38100" dir="2640000" algn="bl" rotWithShape="0">
                  <a:schemeClr val="tx2">
                    <a:lumMod val="75000"/>
                  </a:schemeClr>
                </a:outerShdw>
              </a:effectLst>
              <a:cs typeface="Calibri" panose="020F050202020403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p:cNvPicPr>
            <a:picLocks noGrp="1" noRot="1" noChangeAspect="1" noMove="1" noResize="1" noEditPoints="1" noAdjustHandles="1" noChangeArrowheads="1" noChangeShapeType="1" noCrop="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rot="5400000">
            <a:off x="3372661" y="-3359290"/>
            <a:ext cx="5470372" cy="12188952"/>
          </a:xfrm>
          <a:prstGeom prst="rect">
            <a:avLst/>
          </a:prstGeom>
        </p:spPr>
      </p:pic>
      <p:sp>
        <p:nvSpPr>
          <p:cNvPr id="2" name="Title 1"/>
          <p:cNvSpPr>
            <a:spLocks noGrp="1"/>
          </p:cNvSpPr>
          <p:nvPr>
            <p:ph type="title"/>
          </p:nvPr>
        </p:nvSpPr>
        <p:spPr>
          <a:xfrm>
            <a:off x="1403632" y="184336"/>
            <a:ext cx="9283781" cy="1405965"/>
          </a:xfrm>
        </p:spPr>
        <p:txBody>
          <a:bodyPr vert="horz" lIns="91440" tIns="45720" rIns="91440" bIns="45720" rtlCol="0" anchor="b">
            <a:normAutofit/>
          </a:bodyPr>
          <a:lstStyle/>
          <a:p>
            <a:pPr algn="ctr"/>
            <a:r>
              <a:rPr lang="en-GB" altLang="en-US" sz="5000" u="sng">
                <a:ln w="6600">
                  <a:solidFill>
                    <a:schemeClr val="accent2"/>
                  </a:solidFill>
                  <a:prstDash val="solid"/>
                </a:ln>
                <a:solidFill>
                  <a:srgbClr val="FFFFFF"/>
                </a:solidFill>
                <a:effectLst>
                  <a:outerShdw dist="38100" dir="2700000" algn="tl" rotWithShape="0">
                    <a:schemeClr val="accent2"/>
                  </a:outerShdw>
                </a:effectLst>
              </a:rPr>
              <a:t>Steps Involved :</a:t>
            </a:r>
            <a:endParaRPr lang="en-GB" altLang="en-US" sz="5000" u="sng">
              <a:ln w="6600">
                <a:solidFill>
                  <a:schemeClr val="accent2"/>
                </a:solidFill>
                <a:prstDash val="solid"/>
              </a:ln>
              <a:solidFill>
                <a:srgbClr val="FFFFFF"/>
              </a:solidFill>
              <a:effectLst>
                <a:outerShdw dist="38100" dir="2700000" algn="tl" rotWithShape="0">
                  <a:schemeClr val="accent2"/>
                </a:outerShdw>
              </a:effectLst>
            </a:endParaRPr>
          </a:p>
        </p:txBody>
      </p:sp>
      <p:sp>
        <p:nvSpPr>
          <p:cNvPr id="3" name="Content Placeholder 2"/>
          <p:cNvSpPr>
            <a:spLocks noGrp="1"/>
          </p:cNvSpPr>
          <p:nvPr>
            <p:ph idx="1"/>
          </p:nvPr>
        </p:nvSpPr>
        <p:spPr>
          <a:xfrm>
            <a:off x="1403350" y="1705610"/>
            <a:ext cx="9283700" cy="2731135"/>
          </a:xfrm>
        </p:spPr>
        <p:txBody>
          <a:bodyPr vert="horz" lIns="91440" tIns="45720" rIns="91440" bIns="45720" rtlCol="0">
            <a:normAutofit lnSpcReduction="20000"/>
          </a:bodyPr>
          <a:lstStyle/>
          <a:p>
            <a:pPr marL="0" indent="0" algn="l">
              <a:lnSpc>
                <a:spcPct val="110000"/>
              </a:lnSpc>
              <a:buNone/>
            </a:pPr>
            <a:r>
              <a:rPr lang="en-GB" altLang="en-US" sz="1800">
                <a:latin typeface="Times New Roman" panose="02020603050405020304" charset="0"/>
                <a:cs typeface="Times New Roman" panose="02020603050405020304" charset="0"/>
              </a:rPr>
              <a:t>	</a:t>
            </a:r>
            <a:endParaRPr lang="en-GB" altLang="en-US" sz="1800">
              <a:latin typeface="Times New Roman" panose="02020603050405020304" charset="0"/>
              <a:cs typeface="Times New Roman" panose="02020603050405020304" charset="0"/>
            </a:endParaRPr>
          </a:p>
          <a:p>
            <a:pPr marL="0" indent="0" algn="l">
              <a:lnSpc>
                <a:spcPct val="100000"/>
              </a:lnSpc>
              <a:buNone/>
            </a:pPr>
            <a:r>
              <a:rPr lang="en-GB" altLang="en-US" sz="1800">
                <a:latin typeface="Times New Roman" panose="02020603050405020304" charset="0"/>
                <a:cs typeface="Times New Roman" panose="02020603050405020304" charset="0"/>
              </a:rPr>
              <a:t>These are the following steps that are involved during building of model :</a:t>
            </a:r>
            <a:endParaRPr lang="en-GB" altLang="en-US" sz="1800">
              <a:latin typeface="Times New Roman" panose="02020603050405020304" charset="0"/>
              <a:cs typeface="Times New Roman" panose="02020603050405020304" charset="0"/>
            </a:endParaRPr>
          </a:p>
          <a:p>
            <a:pPr marL="342900" indent="-342900" algn="l">
              <a:lnSpc>
                <a:spcPct val="100000"/>
              </a:lnSpc>
              <a:buFont typeface="+mj-lt"/>
              <a:buAutoNum type="arabicPeriod"/>
            </a:pPr>
            <a:r>
              <a:rPr lang="en-GB" altLang="en-US" sz="1800">
                <a:latin typeface="Times New Roman" panose="02020603050405020304" charset="0"/>
                <a:cs typeface="Times New Roman" panose="02020603050405020304" charset="0"/>
              </a:rPr>
              <a:t>Importing Dataset</a:t>
            </a:r>
            <a:endParaRPr lang="en-GB" altLang="en-US" sz="1800">
              <a:latin typeface="Times New Roman" panose="02020603050405020304" charset="0"/>
              <a:cs typeface="Times New Roman" panose="02020603050405020304" charset="0"/>
            </a:endParaRPr>
          </a:p>
          <a:p>
            <a:pPr marL="342900" indent="-342900" algn="l">
              <a:lnSpc>
                <a:spcPct val="100000"/>
              </a:lnSpc>
              <a:buFont typeface="+mj-lt"/>
              <a:buAutoNum type="arabicPeriod"/>
            </a:pPr>
            <a:r>
              <a:rPr lang="en-GB" altLang="en-US" sz="1800">
                <a:latin typeface="Times New Roman" panose="02020603050405020304" charset="0"/>
                <a:cs typeface="Times New Roman" panose="02020603050405020304" charset="0"/>
              </a:rPr>
              <a:t>Data Cleaning and conversion </a:t>
            </a:r>
            <a:endParaRPr lang="en-GB" altLang="en-US" sz="1800">
              <a:latin typeface="Times New Roman" panose="02020603050405020304" charset="0"/>
              <a:cs typeface="Times New Roman" panose="02020603050405020304" charset="0"/>
            </a:endParaRPr>
          </a:p>
          <a:p>
            <a:pPr marL="342900" indent="-342900" algn="l">
              <a:lnSpc>
                <a:spcPct val="100000"/>
              </a:lnSpc>
              <a:buFont typeface="+mj-lt"/>
              <a:buAutoNum type="arabicPeriod"/>
            </a:pPr>
            <a:r>
              <a:rPr lang="en-GB" altLang="en-US" sz="1800">
                <a:latin typeface="Times New Roman" panose="02020603050405020304" charset="0"/>
                <a:cs typeface="Times New Roman" panose="02020603050405020304" charset="0"/>
              </a:rPr>
              <a:t>Training model using the dataset</a:t>
            </a:r>
            <a:endParaRPr lang="en-GB" altLang="en-US" sz="1800">
              <a:latin typeface="Times New Roman" panose="02020603050405020304" charset="0"/>
              <a:cs typeface="Times New Roman" panose="02020603050405020304" charset="0"/>
            </a:endParaRPr>
          </a:p>
          <a:p>
            <a:pPr marL="342900" indent="-342900" algn="l">
              <a:lnSpc>
                <a:spcPct val="100000"/>
              </a:lnSpc>
              <a:buFont typeface="+mj-lt"/>
              <a:buAutoNum type="arabicPeriod"/>
            </a:pPr>
            <a:r>
              <a:rPr lang="en-GB" altLang="en-US" sz="1800">
                <a:latin typeface="Times New Roman" panose="02020603050405020304" charset="0"/>
                <a:cs typeface="Times New Roman" panose="02020603050405020304" charset="0"/>
              </a:rPr>
              <a:t>Checking Accuracy</a:t>
            </a:r>
            <a:endParaRPr lang="en-GB" altLang="en-US" sz="1800">
              <a:latin typeface="Times New Roman" panose="02020603050405020304" charset="0"/>
              <a:cs typeface="Times New Roman" panose="02020603050405020304" charset="0"/>
            </a:endParaRPr>
          </a:p>
          <a:p>
            <a:pPr marL="342900" indent="-342900" algn="l">
              <a:lnSpc>
                <a:spcPct val="100000"/>
              </a:lnSpc>
              <a:buFont typeface="+mj-lt"/>
              <a:buAutoNum type="arabicPeriod"/>
            </a:pPr>
            <a:r>
              <a:rPr lang="en-GB" altLang="en-US" sz="1800">
                <a:latin typeface="Times New Roman" panose="02020603050405020304" charset="0"/>
                <a:cs typeface="Times New Roman" panose="02020603050405020304" charset="0"/>
              </a:rPr>
              <a:t>Deployment</a:t>
            </a:r>
            <a:endParaRPr lang="en-GB" altLang="en-US" sz="1800">
              <a:latin typeface="Times New Roman" panose="02020603050405020304" charset="0"/>
              <a:cs typeface="Times New Roman" panose="02020603050405020304" charset="0"/>
            </a:endParaRPr>
          </a:p>
        </p:txBody>
      </p:sp>
      <p:sp>
        <p:nvSpPr>
          <p:cNvPr id="24" name="Rectangle 23"/>
          <p:cNvSpPr>
            <a:spLocks noGrp="1" noRot="1" noChangeAspect="1" noMove="1" noResize="1" noEditPoints="1" noAdjustHandles="1" noChangeArrowheads="1" noChangeShapeType="1" noTextEdit="1"/>
          </p:cNvSpPr>
          <p:nvPr/>
        </p:nvSpPr>
        <p:spPr>
          <a:xfrm>
            <a:off x="-1078" y="685797"/>
            <a:ext cx="118872" cy="15504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a:spLocks noGrp="1" noRot="1" noChangeAspect="1" noMove="1" noResize="1" noEditPoints="1" noAdjustHandles="1" noChangeArrowheads="1" noChangeShapeType="1" noTextEdit="1"/>
          </p:cNvSpPr>
          <p:nvPr/>
        </p:nvSpPr>
        <p:spPr>
          <a:xfrm>
            <a:off x="12073128" y="6172201"/>
            <a:ext cx="118872"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p:cNvPicPr>
            <a:picLocks noGrp="1" noRot="1" noChangeAspect="1" noMove="1" noResize="1" noEditPoints="1" noAdjustHandles="1" noChangeArrowheads="1" noChangeShapeType="1" noCrop="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rot="5400000">
            <a:off x="3372661" y="-3359290"/>
            <a:ext cx="5470372" cy="12188952"/>
          </a:xfrm>
          <a:prstGeom prst="rect">
            <a:avLst/>
          </a:prstGeom>
        </p:spPr>
      </p:pic>
      <p:sp>
        <p:nvSpPr>
          <p:cNvPr id="24" name="Rectangle 23"/>
          <p:cNvSpPr>
            <a:spLocks noGrp="1" noRot="1" noChangeAspect="1" noMove="1" noResize="1" noEditPoints="1" noAdjustHandles="1" noChangeArrowheads="1" noChangeShapeType="1" noTextEdit="1"/>
          </p:cNvSpPr>
          <p:nvPr/>
        </p:nvSpPr>
        <p:spPr>
          <a:xfrm>
            <a:off x="-1078" y="685797"/>
            <a:ext cx="118872" cy="15504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a:spLocks noGrp="1" noRot="1" noChangeAspect="1" noMove="1" noResize="1" noEditPoints="1" noAdjustHandles="1" noChangeArrowheads="1" noChangeShapeType="1" noTextEdit="1"/>
          </p:cNvSpPr>
          <p:nvPr/>
        </p:nvSpPr>
        <p:spPr>
          <a:xfrm>
            <a:off x="12073128" y="6172201"/>
            <a:ext cx="118872"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p:txBody>
          <a:bodyPr>
            <a:normAutofit/>
          </a:bodyPr>
          <a:lstStyle/>
          <a:p>
            <a:r>
              <a:rPr lang="en-US" sz="6000" b="1" dirty="0">
                <a:solidFill>
                  <a:schemeClr val="accent5"/>
                </a:solidFill>
                <a:cs typeface="Calibri Light" panose="020F0302020204030204"/>
              </a:rPr>
              <a:t>Libraries used</a:t>
            </a:r>
            <a:endParaRPr lang="en-US" sz="6000" b="1" dirty="0">
              <a:solidFill>
                <a:schemeClr val="accent5"/>
              </a:solidFill>
              <a:cs typeface="Calibri Light" panose="020F0302020204030204"/>
            </a:endParaRPr>
          </a:p>
        </p:txBody>
      </p:sp>
      <p:sp>
        <p:nvSpPr>
          <p:cNvPr id="7" name="Content Placeholder 6"/>
          <p:cNvSpPr>
            <a:spLocks noGrp="1"/>
          </p:cNvSpPr>
          <p:nvPr>
            <p:ph idx="1"/>
          </p:nvPr>
        </p:nvSpPr>
        <p:spPr>
          <a:xfrm>
            <a:off x="391160" y="1358265"/>
            <a:ext cx="10657840" cy="5418138"/>
          </a:xfrm>
        </p:spPr>
        <p:txBody>
          <a:bodyPr vert="horz" lIns="91440" tIns="45720" rIns="91440" bIns="45720" rtlCol="0" anchor="t">
            <a:normAutofit fontScale="85000" lnSpcReduction="20000"/>
          </a:bodyPr>
          <a:lstStyle/>
          <a:p>
            <a:r>
              <a:rPr lang="en-US" dirty="0">
                <a:ea typeface="+mn-lt"/>
                <a:cs typeface="+mn-lt"/>
              </a:rPr>
              <a:t>import pandas as pd-it offers data structures and operations for manipulating numerical tables and time series.</a:t>
            </a:r>
            <a:endParaRPr lang="en-US" dirty="0">
              <a:cs typeface="Calibri" panose="020F0502020204030204"/>
            </a:endParaRPr>
          </a:p>
          <a:p>
            <a:r>
              <a:rPr lang="en-US" dirty="0">
                <a:ea typeface="+mn-lt"/>
                <a:cs typeface="+mn-lt"/>
              </a:rPr>
              <a:t>import </a:t>
            </a:r>
            <a:r>
              <a:rPr lang="en-US" dirty="0" err="1">
                <a:ea typeface="+mn-lt"/>
                <a:cs typeface="+mn-lt"/>
              </a:rPr>
              <a:t>numpy</a:t>
            </a:r>
            <a:r>
              <a:rPr lang="en-US" dirty="0">
                <a:ea typeface="+mn-lt"/>
                <a:cs typeface="+mn-lt"/>
              </a:rPr>
              <a:t> as np- </a:t>
            </a:r>
            <a:r>
              <a:rPr lang="en-US" b="1" dirty="0">
                <a:ea typeface="+mn-lt"/>
                <a:cs typeface="+mn-lt"/>
              </a:rPr>
              <a:t>NumPy</a:t>
            </a:r>
            <a:r>
              <a:rPr lang="en-US" dirty="0">
                <a:ea typeface="+mn-lt"/>
                <a:cs typeface="+mn-lt"/>
              </a:rPr>
              <a:t> is a </a:t>
            </a:r>
            <a:r>
              <a:rPr lang="en-US" b="1" dirty="0">
                <a:ea typeface="+mn-lt"/>
                <a:cs typeface="+mn-lt"/>
              </a:rPr>
              <a:t>Python</a:t>
            </a:r>
            <a:r>
              <a:rPr lang="en-US" dirty="0">
                <a:ea typeface="+mn-lt"/>
                <a:cs typeface="+mn-lt"/>
              </a:rPr>
              <a:t> library used for working with array</a:t>
            </a:r>
            <a:endParaRPr lang="en-US" dirty="0"/>
          </a:p>
          <a:p>
            <a:r>
              <a:rPr lang="en-US" dirty="0">
                <a:ea typeface="+mn-lt"/>
                <a:cs typeface="+mn-lt"/>
              </a:rPr>
              <a:t>import </a:t>
            </a:r>
            <a:r>
              <a:rPr lang="en-US" dirty="0" err="1">
                <a:ea typeface="+mn-lt"/>
                <a:cs typeface="+mn-lt"/>
              </a:rPr>
              <a:t>matplotlib.pyplot</a:t>
            </a:r>
            <a:r>
              <a:rPr lang="en-US" dirty="0">
                <a:ea typeface="+mn-lt"/>
                <a:cs typeface="+mn-lt"/>
              </a:rPr>
              <a:t> as </a:t>
            </a:r>
            <a:r>
              <a:rPr lang="en-US" dirty="0" err="1">
                <a:ea typeface="+mn-lt"/>
                <a:cs typeface="+mn-lt"/>
              </a:rPr>
              <a:t>plt</a:t>
            </a:r>
            <a:r>
              <a:rPr lang="en-US" dirty="0">
                <a:ea typeface="+mn-lt"/>
                <a:cs typeface="+mn-lt"/>
              </a:rPr>
              <a:t>- used for creating static, animated, and interactive visualizations in </a:t>
            </a:r>
            <a:r>
              <a:rPr lang="en-US" b="1" dirty="0">
                <a:ea typeface="+mn-lt"/>
                <a:cs typeface="+mn-lt"/>
              </a:rPr>
              <a:t>Python</a:t>
            </a:r>
            <a:endParaRPr lang="en-US" dirty="0"/>
          </a:p>
          <a:p>
            <a:r>
              <a:rPr lang="en-US" dirty="0">
                <a:ea typeface="+mn-lt"/>
                <a:cs typeface="+mn-lt"/>
              </a:rPr>
              <a:t>import seaborn as </a:t>
            </a:r>
            <a:r>
              <a:rPr lang="en-US" dirty="0" err="1">
                <a:ea typeface="+mn-lt"/>
                <a:cs typeface="+mn-lt"/>
              </a:rPr>
              <a:t>sns</a:t>
            </a:r>
            <a:r>
              <a:rPr lang="en-US" dirty="0">
                <a:ea typeface="+mn-lt"/>
                <a:cs typeface="+mn-lt"/>
              </a:rPr>
              <a:t>-data visualization library based on </a:t>
            </a:r>
            <a:r>
              <a:rPr lang="en-US" dirty="0" err="1">
                <a:ea typeface="+mn-lt"/>
                <a:cs typeface="+mn-lt"/>
              </a:rPr>
              <a:t>matplotlib.It</a:t>
            </a:r>
            <a:r>
              <a:rPr lang="en-US" dirty="0">
                <a:ea typeface="+mn-lt"/>
                <a:cs typeface="+mn-lt"/>
              </a:rPr>
              <a:t> provides a high-level interface for drawing attractive and informative statistical graphics.</a:t>
            </a:r>
            <a:endParaRPr lang="en-US" dirty="0"/>
          </a:p>
          <a:p>
            <a:r>
              <a:rPr lang="en-US" dirty="0">
                <a:ea typeface="+mn-lt"/>
                <a:cs typeface="+mn-lt"/>
              </a:rPr>
              <a:t>from </a:t>
            </a:r>
            <a:r>
              <a:rPr lang="en-US" dirty="0" err="1">
                <a:ea typeface="+mn-lt"/>
                <a:cs typeface="+mn-lt"/>
              </a:rPr>
              <a:t>sklearn.metrics</a:t>
            </a:r>
            <a:r>
              <a:rPr lang="en-US" dirty="0">
                <a:ea typeface="+mn-lt"/>
                <a:cs typeface="+mn-lt"/>
              </a:rPr>
              <a:t> import </a:t>
            </a:r>
            <a:r>
              <a:rPr lang="en-US" dirty="0" err="1">
                <a:ea typeface="+mn-lt"/>
                <a:cs typeface="+mn-lt"/>
              </a:rPr>
              <a:t>confusion_matrix</a:t>
            </a:r>
            <a:r>
              <a:rPr lang="en-US" dirty="0">
                <a:ea typeface="+mn-lt"/>
                <a:cs typeface="+mn-lt"/>
              </a:rPr>
              <a:t>- it is a tabular summary of the number of correct and incorrect predictions made by a classifier.</a:t>
            </a:r>
            <a:endParaRPr lang="en-US" dirty="0"/>
          </a:p>
          <a:p>
            <a:r>
              <a:rPr lang="en-US" dirty="0">
                <a:ea typeface="+mn-lt"/>
                <a:cs typeface="+mn-lt"/>
              </a:rPr>
              <a:t>from </a:t>
            </a:r>
            <a:r>
              <a:rPr lang="en-US" dirty="0" err="1">
                <a:ea typeface="+mn-lt"/>
                <a:cs typeface="+mn-lt"/>
              </a:rPr>
              <a:t>sklearn.preprocessing</a:t>
            </a:r>
            <a:r>
              <a:rPr lang="en-US" dirty="0">
                <a:ea typeface="+mn-lt"/>
                <a:cs typeface="+mn-lt"/>
              </a:rPr>
              <a:t> import </a:t>
            </a:r>
            <a:r>
              <a:rPr lang="en-US" dirty="0" err="1">
                <a:ea typeface="+mn-lt"/>
                <a:cs typeface="+mn-lt"/>
              </a:rPr>
              <a:t>LabelEncoder</a:t>
            </a:r>
            <a:r>
              <a:rPr lang="en-US" dirty="0">
                <a:ea typeface="+mn-lt"/>
                <a:cs typeface="+mn-lt"/>
              </a:rPr>
              <a:t>-It converts Categorical values into numeric values.</a:t>
            </a:r>
            <a:endParaRPr lang="en-US" dirty="0">
              <a:cs typeface="Calibri" panose="020F0502020204030204"/>
            </a:endParaRPr>
          </a:p>
          <a:p>
            <a:r>
              <a:rPr lang="en-US" dirty="0">
                <a:ea typeface="+mn-lt"/>
                <a:cs typeface="+mn-lt"/>
              </a:rPr>
              <a:t>import </a:t>
            </a:r>
            <a:r>
              <a:rPr lang="en-US" dirty="0" err="1">
                <a:ea typeface="+mn-lt"/>
                <a:cs typeface="+mn-lt"/>
              </a:rPr>
              <a:t>statsmodels.api</a:t>
            </a:r>
            <a:r>
              <a:rPr lang="en-US" dirty="0">
                <a:ea typeface="+mn-lt"/>
                <a:cs typeface="+mn-lt"/>
              </a:rPr>
              <a:t> as </a:t>
            </a:r>
            <a:r>
              <a:rPr lang="en-US" dirty="0" err="1">
                <a:ea typeface="+mn-lt"/>
                <a:cs typeface="+mn-lt"/>
              </a:rPr>
              <a:t>sm-</a:t>
            </a:r>
            <a:r>
              <a:rPr lang="en-US" b="1" dirty="0" err="1">
                <a:ea typeface="+mn-lt"/>
                <a:cs typeface="+mn-lt"/>
              </a:rPr>
              <a:t>statsmodels</a:t>
            </a:r>
            <a:r>
              <a:rPr lang="en-US" dirty="0">
                <a:ea typeface="+mn-lt"/>
                <a:cs typeface="+mn-lt"/>
              </a:rPr>
              <a:t> is a </a:t>
            </a:r>
            <a:r>
              <a:rPr lang="en-US" b="1" dirty="0">
                <a:ea typeface="+mn-lt"/>
                <a:cs typeface="+mn-lt"/>
              </a:rPr>
              <a:t>Python</a:t>
            </a:r>
            <a:r>
              <a:rPr lang="en-US" dirty="0">
                <a:ea typeface="+mn-lt"/>
                <a:cs typeface="+mn-lt"/>
              </a:rPr>
              <a:t> module that provides classes and functions for the estimation of many different statistical models, as well as for conducting statistical tests</a:t>
            </a:r>
            <a:endParaRPr lang="en-US" dirty="0"/>
          </a:p>
          <a:p>
            <a:r>
              <a:rPr lang="en-US" dirty="0">
                <a:ea typeface="+mn-lt"/>
                <a:cs typeface="+mn-lt"/>
              </a:rPr>
              <a:t>from </a:t>
            </a:r>
            <a:r>
              <a:rPr lang="en-US" dirty="0" err="1">
                <a:ea typeface="+mn-lt"/>
                <a:cs typeface="+mn-lt"/>
              </a:rPr>
              <a:t>sklearn.preprocessing</a:t>
            </a:r>
            <a:r>
              <a:rPr lang="en-US" dirty="0">
                <a:ea typeface="+mn-lt"/>
                <a:cs typeface="+mn-lt"/>
              </a:rPr>
              <a:t> import </a:t>
            </a:r>
            <a:r>
              <a:rPr lang="en-US" dirty="0" err="1">
                <a:ea typeface="+mn-lt"/>
                <a:cs typeface="+mn-lt"/>
              </a:rPr>
              <a:t>StandardScaler</a:t>
            </a:r>
            <a:r>
              <a:rPr lang="en-US" dirty="0">
                <a:ea typeface="+mn-lt"/>
                <a:cs typeface="+mn-lt"/>
              </a:rPr>
              <a:t>-it will transform your data such that its distribution will have a mean value 0 and </a:t>
            </a:r>
            <a:r>
              <a:rPr lang="en-US" b="1" dirty="0">
                <a:ea typeface="+mn-lt"/>
                <a:cs typeface="+mn-lt"/>
              </a:rPr>
              <a:t>standard</a:t>
            </a:r>
            <a:r>
              <a:rPr lang="en-US" dirty="0">
                <a:ea typeface="+mn-lt"/>
                <a:cs typeface="+mn-lt"/>
              </a:rPr>
              <a:t> deviation of 1.</a:t>
            </a:r>
            <a:endParaRPr lang="en-US" dirty="0"/>
          </a:p>
          <a:p>
            <a:pPr marL="0" indent="0">
              <a:buNone/>
            </a:pPr>
            <a:endParaRPr lang="en-US" dirty="0">
              <a:cs typeface="Calibri" panose="020F050202020403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p:cNvPicPr>
            <a:picLocks noGrp="1" noRot="1" noChangeAspect="1" noMove="1" noResize="1" noEditPoints="1" noAdjustHandles="1" noChangeArrowheads="1" noChangeShapeType="1" noCrop="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rot="5400000">
            <a:off x="3372661" y="-3359290"/>
            <a:ext cx="5470372" cy="12188952"/>
          </a:xfrm>
          <a:prstGeom prst="rect">
            <a:avLst/>
          </a:prstGeom>
        </p:spPr>
      </p:pic>
      <p:sp>
        <p:nvSpPr>
          <p:cNvPr id="2" name="Title 1"/>
          <p:cNvSpPr>
            <a:spLocks noGrp="1"/>
          </p:cNvSpPr>
          <p:nvPr>
            <p:ph type="title"/>
          </p:nvPr>
        </p:nvSpPr>
        <p:spPr>
          <a:xfrm>
            <a:off x="1403632" y="184336"/>
            <a:ext cx="9283781" cy="1405965"/>
          </a:xfrm>
        </p:spPr>
        <p:txBody>
          <a:bodyPr vert="horz" lIns="91440" tIns="45720" rIns="91440" bIns="45720" rtlCol="0" anchor="b">
            <a:normAutofit/>
          </a:bodyPr>
          <a:lstStyle/>
          <a:p>
            <a:pPr algn="ctr"/>
            <a:r>
              <a:rPr lang="en-GB" altLang="en-US" sz="5000" b="1" u="sng">
                <a:ln w="6600">
                  <a:solidFill>
                    <a:schemeClr val="accent2"/>
                  </a:solidFill>
                  <a:prstDash val="solid"/>
                </a:ln>
                <a:solidFill>
                  <a:srgbClr val="FFFFFF"/>
                </a:solidFill>
                <a:effectLst>
                  <a:outerShdw dist="38100" dir="2700000" algn="tl" rotWithShape="0">
                    <a:schemeClr val="accent2"/>
                  </a:outerShdw>
                </a:effectLst>
              </a:rPr>
              <a:t>1.</a:t>
            </a:r>
            <a:r>
              <a:rPr lang="en-US" sz="5000" b="1" u="sng">
                <a:ln w="6600">
                  <a:solidFill>
                    <a:schemeClr val="accent2"/>
                  </a:solidFill>
                  <a:prstDash val="solid"/>
                </a:ln>
                <a:solidFill>
                  <a:srgbClr val="FFFFFF"/>
                </a:solidFill>
                <a:effectLst>
                  <a:outerShdw dist="38100" dir="2700000" algn="tl" rotWithShape="0">
                    <a:schemeClr val="accent2"/>
                  </a:outerShdw>
                </a:effectLst>
              </a:rPr>
              <a:t>OUR DATASET</a:t>
            </a:r>
            <a:endParaRPr lang="en-US" sz="5000" b="1" u="sng">
              <a:ln w="6600">
                <a:solidFill>
                  <a:schemeClr val="accent2"/>
                </a:solidFill>
                <a:prstDash val="solid"/>
              </a:ln>
              <a:solidFill>
                <a:srgbClr val="FFFFFF"/>
              </a:solidFill>
              <a:effectLst>
                <a:outerShdw dist="38100" dir="2700000" algn="tl" rotWithShape="0">
                  <a:schemeClr val="accent2"/>
                </a:outerShdw>
              </a:effectLst>
            </a:endParaRPr>
          </a:p>
        </p:txBody>
      </p:sp>
      <p:sp>
        <p:nvSpPr>
          <p:cNvPr id="3" name="Content Placeholder 2"/>
          <p:cNvSpPr>
            <a:spLocks noGrp="1"/>
          </p:cNvSpPr>
          <p:nvPr>
            <p:ph idx="1"/>
          </p:nvPr>
        </p:nvSpPr>
        <p:spPr>
          <a:xfrm>
            <a:off x="1403632" y="1705722"/>
            <a:ext cx="9283781" cy="1221815"/>
          </a:xfrm>
        </p:spPr>
        <p:txBody>
          <a:bodyPr vert="horz" lIns="91440" tIns="45720" rIns="91440" bIns="45720" rtlCol="0">
            <a:normAutofit/>
          </a:bodyPr>
          <a:lstStyle/>
          <a:p>
            <a:pPr marL="0" indent="0" algn="ctr">
              <a:buNone/>
            </a:pPr>
            <a:r>
              <a:rPr lang="en-GB" altLang="en-US" sz="2200"/>
              <a:t>we collected the dataset for our model through kaggle..</a:t>
            </a:r>
            <a:endParaRPr lang="en-US" sz="2200"/>
          </a:p>
          <a:p>
            <a:pPr marL="0" indent="0" algn="ctr">
              <a:buNone/>
            </a:pPr>
            <a:r>
              <a:rPr lang="en-US" sz="2200"/>
              <a:t>NOTE:SINCE OUR DATASET IS HUGE WE ARE ATTACHING THE HEAD OF THE DATASET</a:t>
            </a:r>
            <a:endParaRPr lang="en-US" sz="2200"/>
          </a:p>
        </p:txBody>
      </p:sp>
      <p:sp>
        <p:nvSpPr>
          <p:cNvPr id="24" name="Rectangle 23"/>
          <p:cNvSpPr>
            <a:spLocks noGrp="1" noRot="1" noChangeAspect="1" noMove="1" noResize="1" noEditPoints="1" noAdjustHandles="1" noChangeArrowheads="1" noChangeShapeType="1" noTextEdit="1"/>
          </p:cNvSpPr>
          <p:nvPr/>
        </p:nvSpPr>
        <p:spPr>
          <a:xfrm>
            <a:off x="-1078" y="685797"/>
            <a:ext cx="118872" cy="15504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screenshot of a cell phone&#10;&#10;Description automatically generated"/>
          <p:cNvPicPr>
            <a:picLocks noChangeAspect="1"/>
          </p:cNvPicPr>
          <p:nvPr/>
        </p:nvPicPr>
        <p:blipFill rotWithShape="1">
          <a:blip r:embed="rId3"/>
          <a:srcRect r="-1" b="11784"/>
          <a:stretch>
            <a:fillRect/>
          </a:stretch>
        </p:blipFill>
        <p:spPr>
          <a:xfrm>
            <a:off x="-1078" y="3099267"/>
            <a:ext cx="12188952" cy="3118224"/>
          </a:xfrm>
          <a:prstGeom prst="rect">
            <a:avLst/>
          </a:prstGeom>
        </p:spPr>
      </p:pic>
      <p:sp>
        <p:nvSpPr>
          <p:cNvPr id="26" name="Rectangle 25"/>
          <p:cNvSpPr>
            <a:spLocks noGrp="1" noRot="1" noChangeAspect="1" noMove="1" noResize="1" noEditPoints="1" noAdjustHandles="1" noChangeArrowheads="1" noChangeShapeType="1" noTextEdit="1"/>
          </p:cNvSpPr>
          <p:nvPr/>
        </p:nvSpPr>
        <p:spPr>
          <a:xfrm>
            <a:off x="12073128" y="6172201"/>
            <a:ext cx="118872"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b="1" u="sng">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charset="0"/>
                <a:cs typeface="Times New Roman" panose="02020603050405020304" charset="0"/>
              </a:rPr>
              <a:t> About Dataset :</a:t>
            </a:r>
            <a:endParaRPr lang="en-GB" altLang="en-US" b="1" u="sng">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lstStyle/>
          <a:p>
            <a:r>
              <a:rPr lang="en-GB" altLang="en-US" sz="2400">
                <a:latin typeface="Times New Roman" panose="02020603050405020304" charset="0"/>
                <a:cs typeface="Times New Roman" panose="02020603050405020304" charset="0"/>
              </a:rPr>
              <a:t>Our dataset contains the columns which are just the questions that are asked to the individuals who have stress and who does not.</a:t>
            </a:r>
            <a:endParaRPr lang="en-GB" altLang="en-US" sz="2400">
              <a:latin typeface="Times New Roman" panose="02020603050405020304" charset="0"/>
              <a:cs typeface="Times New Roman" panose="02020603050405020304" charset="0"/>
            </a:endParaRPr>
          </a:p>
          <a:p>
            <a:r>
              <a:rPr lang="en-GB" altLang="en-US" sz="2400">
                <a:latin typeface="Times New Roman" panose="02020603050405020304" charset="0"/>
                <a:cs typeface="Times New Roman" panose="02020603050405020304" charset="0"/>
              </a:rPr>
              <a:t>Since , it is the data or answers taken from different individual’s so the way of answering questions is different by each one.</a:t>
            </a:r>
            <a:endParaRPr lang="en-GB" altLang="en-US" sz="2400">
              <a:latin typeface="Times New Roman" panose="02020603050405020304" charset="0"/>
              <a:cs typeface="Times New Roman" panose="02020603050405020304" charset="0"/>
            </a:endParaRPr>
          </a:p>
          <a:p>
            <a:r>
              <a:rPr lang="en-GB" altLang="en-US" sz="2400">
                <a:latin typeface="Times New Roman" panose="02020603050405020304" charset="0"/>
                <a:cs typeface="Times New Roman" panose="02020603050405020304" charset="0"/>
              </a:rPr>
              <a:t>The questions that are asked includes age, gender , family_history , self_employed ,previous_treatment,work_stress etc... 21 questions.</a:t>
            </a:r>
            <a:endParaRPr lang="en-GB" altLang="en-US" sz="2400">
              <a:latin typeface="Times New Roman" panose="02020603050405020304" charset="0"/>
              <a:cs typeface="Times New Roman" panose="02020603050405020304" charset="0"/>
            </a:endParaRPr>
          </a:p>
          <a:p>
            <a:r>
              <a:rPr lang="en-GB" altLang="en-US" sz="2400">
                <a:latin typeface="Times New Roman" panose="02020603050405020304" charset="0"/>
                <a:cs typeface="Times New Roman" panose="02020603050405020304" charset="0"/>
              </a:rPr>
              <a:t>These 21 questions constitute to 21 columns in our dataset.</a:t>
            </a:r>
            <a:endParaRPr lang="en-GB" altLang="en-US" sz="2400">
              <a:latin typeface="Times New Roman" panose="02020603050405020304" charset="0"/>
              <a:cs typeface="Times New Roman" panose="02020603050405020304" charset="0"/>
            </a:endParaRPr>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6648</Words>
  <Application>WPS Presentation</Application>
  <PresentationFormat>Widescreen</PresentationFormat>
  <Paragraphs>133</Paragraphs>
  <Slides>21</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21</vt:i4>
      </vt:variant>
    </vt:vector>
  </HeadingPairs>
  <TitlesOfParts>
    <vt:vector size="30" baseType="lpstr">
      <vt:lpstr>Arial</vt:lpstr>
      <vt:lpstr>SimSun</vt:lpstr>
      <vt:lpstr>Wingdings</vt:lpstr>
      <vt:lpstr>Calibri Light</vt:lpstr>
      <vt:lpstr>Calibri</vt:lpstr>
      <vt:lpstr>Times New Roman</vt:lpstr>
      <vt:lpstr>Microsoft YaHei</vt:lpstr>
      <vt:lpstr>Arial Unicode MS</vt:lpstr>
      <vt:lpstr>office theme</vt:lpstr>
      <vt:lpstr>DETECTION OF DEGREE OF STRESS USING MACINE LEARNING</vt:lpstr>
      <vt:lpstr>WHAT IS STRESS?</vt:lpstr>
      <vt:lpstr>ABSTRACT</vt:lpstr>
      <vt:lpstr>AIM</vt:lpstr>
      <vt:lpstr>   Existing System :  There are many machines like ECG etc..for detection of stress.But for a normal or a busy person finds no time for ECG testings So it is neccessary to develop a mobile application which uses normal data and detects the degree of stress.         </vt:lpstr>
      <vt:lpstr>Steps Involved :</vt:lpstr>
      <vt:lpstr>Libraries used</vt:lpstr>
      <vt:lpstr>1.OUR DATASET</vt:lpstr>
      <vt:lpstr> About Dataset :</vt:lpstr>
      <vt:lpstr>2.Data Cleaning and Conversion :</vt:lpstr>
      <vt:lpstr> Conversion :</vt:lpstr>
      <vt:lpstr>PowerPoint 演示文稿</vt:lpstr>
      <vt:lpstr>Extracting Features :</vt:lpstr>
      <vt:lpstr>ALGORITHMS USED :</vt:lpstr>
      <vt:lpstr>Algorithms along with their accuracies :</vt:lpstr>
      <vt:lpstr>Model Deployment</vt:lpstr>
      <vt:lpstr> OUR USER INTERFACE:</vt:lpstr>
      <vt:lpstr>SOME USER INPUTS AND ITS PREDICTION</vt:lpstr>
      <vt:lpstr>PowerPoint 演示文稿</vt:lpstr>
      <vt:lpstr>PowerPoint 演示文稿</vt:lpstr>
      <vt:lpstr>Future Scope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Siva G</dc:creator>
  <cp:lastModifiedBy>sshiv</cp:lastModifiedBy>
  <cp:revision>278</cp:revision>
  <dcterms:created xsi:type="dcterms:W3CDTF">2020-09-14T05:46:00Z</dcterms:created>
  <dcterms:modified xsi:type="dcterms:W3CDTF">2021-02-18T17:02:22Z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1033-11.2.0.9984</vt:lpwstr>
  </property>
</Properties>
</file>